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62" r:id="rId5"/>
    <p:sldId id="260" r:id="rId6"/>
    <p:sldId id="263" r:id="rId7"/>
    <p:sldId id="261" r:id="rId8"/>
  </p:sldIdLst>
  <p:sldSz cx="12192000" cy="6858000"/>
  <p:notesSz cx="6858000" cy="9144000"/>
  <p:embeddedFontLst>
    <p:embeddedFont>
      <p:font typeface="Century" panose="02040604050505020304" pitchFamily="18" charset="0"/>
      <p:regular r:id="rId10"/>
    </p:embeddedFont>
    <p:embeddedFont>
      <p:font typeface="Play" panose="020B0604020202020204" charset="0"/>
      <p:regular r:id="rId11"/>
      <p:bold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gTRqHuBeyQfd5l2/j7r5V3sKD3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46"/>
    <p:restoredTop sz="94669"/>
  </p:normalViewPr>
  <p:slideViewPr>
    <p:cSldViewPr snapToGrid="0">
      <p:cViewPr varScale="1">
        <p:scale>
          <a:sx n="59" d="100"/>
          <a:sy n="59" d="100"/>
        </p:scale>
        <p:origin x="6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Based on background and setting </a:t>
            </a:r>
            <a:endParaRPr dirty="0"/>
          </a:p>
        </p:txBody>
      </p:sp>
      <p:sp>
        <p:nvSpPr>
          <p:cNvPr id="96" name="Google Shape;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director</a:t>
            </a:r>
            <a:endParaRPr dirty="0"/>
          </a:p>
        </p:txBody>
      </p:sp>
      <p:sp>
        <p:nvSpPr>
          <p:cNvPr id="115" name="Google Shape;1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Also starring</a:t>
            </a:r>
            <a:endParaRPr dirty="0"/>
          </a:p>
        </p:txBody>
      </p:sp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starring </a:t>
            </a:r>
            <a:endParaRPr dirty="0"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dirty="0"/>
              <a:t>Behind the scenes of the film</a:t>
            </a:r>
          </a:p>
        </p:txBody>
      </p:sp>
      <p:sp>
        <p:nvSpPr>
          <p:cNvPr id="156" name="Google Shape;1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5" name="Google Shape;13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What the film inspired – other </a:t>
            </a:r>
            <a:r>
              <a:rPr lang="en-GB" dirty="0" err="1"/>
              <a:t>fanck</a:t>
            </a:r>
            <a:r>
              <a:rPr lang="en-GB" dirty="0"/>
              <a:t> films </a:t>
            </a:r>
          </a:p>
        </p:txBody>
      </p:sp>
      <p:sp>
        <p:nvSpPr>
          <p:cNvPr id="136" name="Google Shape;13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34399" y="-74317"/>
            <a:ext cx="12460798" cy="70092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h</a:t>
            </a:r>
            <a:endParaRPr/>
          </a:p>
        </p:txBody>
      </p:sp>
      <p:sp>
        <p:nvSpPr>
          <p:cNvPr id="92" name="Google Shape;92;p1"/>
          <p:cNvSpPr txBox="1"/>
          <p:nvPr/>
        </p:nvSpPr>
        <p:spPr>
          <a:xfrm>
            <a:off x="685800" y="1382306"/>
            <a:ext cx="5101046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6000" b="1" i="1" u="none" strike="noStrike" cap="none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Mountain of Destiny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Arnold </a:t>
            </a:r>
            <a:r>
              <a:rPr lang="en-GB" sz="2800" b="0" i="0" u="none" strike="noStrike" cap="none" dirty="0" err="1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Fanck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1924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lvl="0" algn="ctr">
              <a:buSzPts val="2400"/>
            </a:pPr>
            <a:r>
              <a:rPr lang="en-GB" sz="2000" dirty="0">
                <a:solidFill>
                  <a:schemeClr val="bg1"/>
                </a:solidFill>
                <a:latin typeface="Century" panose="02040604050505020304" pitchFamily="18" charset="0"/>
              </a:rPr>
              <a:t>A daring tale of endurance, honour and adventure.</a:t>
            </a:r>
            <a:endParaRPr sz="3600" b="0" i="0" u="none" strike="noStrike" cap="none" dirty="0">
              <a:solidFill>
                <a:schemeClr val="bg1"/>
              </a:solidFill>
              <a:latin typeface="Century" panose="02040604050505020304" pitchFamily="18" charset="0"/>
              <a:ea typeface="Century"/>
              <a:cs typeface="Century"/>
              <a:sym typeface="Century"/>
            </a:endParaRPr>
          </a:p>
        </p:txBody>
      </p:sp>
      <p:pic>
        <p:nvPicPr>
          <p:cNvPr id="4" name="Picture 3" descr="A person sitting on a mountain top&#10;&#10;AI-generated content may be incorrect.">
            <a:extLst>
              <a:ext uri="{FF2B5EF4-FFF2-40B4-BE49-F238E27FC236}">
                <a16:creationId xmlns:a16="http://schemas.microsoft.com/office/drawing/2014/main" id="{1E764D72-812B-2F81-9DFF-151ABDD734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187510"/>
            <a:ext cx="4788877" cy="448358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00" name="Google Shape;100;p9"/>
          <p:cNvSpPr txBox="1"/>
          <p:nvPr/>
        </p:nvSpPr>
        <p:spPr>
          <a:xfrm>
            <a:off x="1373981" y="1371600"/>
            <a:ext cx="944403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pic>
        <p:nvPicPr>
          <p:cNvPr id="101" name="Google Shape;10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35600" y="-76276"/>
            <a:ext cx="12463200" cy="701055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9"/>
          <p:cNvSpPr txBox="1"/>
          <p:nvPr/>
        </p:nvSpPr>
        <p:spPr>
          <a:xfrm>
            <a:off x="6222720" y="1700789"/>
            <a:ext cx="4492868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400"/>
            </a:pPr>
            <a:r>
              <a:rPr lang="en-US" sz="2400" b="0" i="1" u="none" strike="noStrike" cap="none" dirty="0">
                <a:solidFill>
                  <a:schemeClr val="bg1"/>
                </a:solidFill>
                <a:latin typeface="Century"/>
                <a:ea typeface="Century"/>
                <a:cs typeface="Century"/>
                <a:sym typeface="Century"/>
              </a:rPr>
              <a:t>Mountain of Destiny (</a:t>
            </a:r>
            <a:r>
              <a:rPr lang="en-GB" sz="2400" i="1" dirty="0">
                <a:solidFill>
                  <a:schemeClr val="bg1"/>
                </a:solidFill>
                <a:latin typeface="Century" panose="02040604050505020304" pitchFamily="18" charset="0"/>
              </a:rPr>
              <a:t>Der Berg des </a:t>
            </a:r>
            <a:r>
              <a:rPr lang="en-GB" sz="2400" i="1" dirty="0" err="1">
                <a:solidFill>
                  <a:schemeClr val="bg1"/>
                </a:solidFill>
                <a:latin typeface="Century" panose="02040604050505020304" pitchFamily="18" charset="0"/>
              </a:rPr>
              <a:t>Schicksals</a:t>
            </a:r>
            <a:r>
              <a:rPr lang="en-GB" sz="2400" i="1" dirty="0">
                <a:solidFill>
                  <a:schemeClr val="bg1"/>
                </a:solidFill>
                <a:latin typeface="Century" panose="02040604050505020304" pitchFamily="18" charset="0"/>
              </a:rPr>
              <a:t>) </a:t>
            </a:r>
            <a:r>
              <a:rPr lang="en-GB" sz="2400" dirty="0">
                <a:solidFill>
                  <a:schemeClr val="bg1"/>
                </a:solidFill>
                <a:latin typeface="Century" panose="02040604050505020304" pitchFamily="18" charset="0"/>
              </a:rPr>
              <a:t>is a German film following </a:t>
            </a:r>
            <a:r>
              <a:rPr lang="en-US" sz="2400" dirty="0">
                <a:solidFill>
                  <a:schemeClr val="bg1"/>
                </a:solidFill>
                <a:latin typeface="Century"/>
                <a:sym typeface="Century"/>
              </a:rPr>
              <a:t>a young man who, after vowing never to climb the mountain his father died summitting, must make a choice between honoring his promise and saving his childhood friend, Hella.</a:t>
            </a:r>
            <a:endParaRPr sz="2400" b="0" i="0" u="none" strike="noStrike" cap="none" dirty="0">
              <a:solidFill>
                <a:schemeClr val="bg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pic>
        <p:nvPicPr>
          <p:cNvPr id="4" name="Picture 3" descr="A person climbing a cliff&#10;&#10;AI-generated content may be incorrect.">
            <a:extLst>
              <a:ext uri="{FF2B5EF4-FFF2-40B4-BE49-F238E27FC236}">
                <a16:creationId xmlns:a16="http://schemas.microsoft.com/office/drawing/2014/main" id="{D99305E5-D9D0-616C-10DE-64CE635989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3877" y="742187"/>
            <a:ext cx="3570632" cy="53736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endParaRPr/>
          </a:p>
        </p:txBody>
      </p:sp>
      <p:sp>
        <p:nvSpPr>
          <p:cNvPr id="118" name="Google Shape;118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19" name="Google Shape;119;p6"/>
          <p:cNvSpPr txBox="1"/>
          <p:nvPr/>
        </p:nvSpPr>
        <p:spPr>
          <a:xfrm>
            <a:off x="1373981" y="1371600"/>
            <a:ext cx="944403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pic>
        <p:nvPicPr>
          <p:cNvPr id="120" name="Google Shape;12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35600" y="-76276"/>
            <a:ext cx="12463200" cy="701055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6"/>
          <p:cNvSpPr txBox="1"/>
          <p:nvPr/>
        </p:nvSpPr>
        <p:spPr>
          <a:xfrm>
            <a:off x="1182291" y="1727383"/>
            <a:ext cx="5181600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The film is directed by Arnold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Fanck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, a German filmmaker known for pioneering the Mountain Film genre.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sz="2400" dirty="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His most internationally famous film, </a:t>
            </a:r>
            <a:r>
              <a:rPr lang="en-US" sz="2400" i="1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The Holy Mountain </a:t>
            </a:r>
            <a:r>
              <a:rPr lang="en-US" sz="2400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(1926), featured similar iconic alpine shots, but had a mixed critical reception.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 descr="A person in a suit holding a cigarette&#10;&#10;AI-generated content may be incorrect.">
            <a:extLst>
              <a:ext uri="{FF2B5EF4-FFF2-40B4-BE49-F238E27FC236}">
                <a16:creationId xmlns:a16="http://schemas.microsoft.com/office/drawing/2014/main" id="{A31D8A2A-EF48-706D-862B-D1564ACD9EA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976" t="1616" r="4077" b="14656"/>
          <a:stretch>
            <a:fillRect/>
          </a:stretch>
        </p:blipFill>
        <p:spPr>
          <a:xfrm>
            <a:off x="6707981" y="903224"/>
            <a:ext cx="3569676" cy="50515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endParaRPr/>
          </a:p>
        </p:txBody>
      </p:sp>
      <p:sp>
        <p:nvSpPr>
          <p:cNvPr id="149" name="Google Shape;149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50" name="Google Shape;15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35600" y="-76276"/>
            <a:ext cx="12463200" cy="701055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5"/>
          <p:cNvSpPr txBox="1"/>
          <p:nvPr/>
        </p:nvSpPr>
        <p:spPr>
          <a:xfrm>
            <a:off x="1373981" y="1371600"/>
            <a:ext cx="944403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6684503" y="1571655"/>
            <a:ext cx="4669297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The father, </a:t>
            </a:r>
            <a:r>
              <a:rPr lang="en-GB" sz="2400" b="0" i="0" u="none" strike="noStrike" cap="none" dirty="0" err="1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Bergsteiger</a:t>
            </a:r>
            <a:r>
              <a:rPr lang="en-GB" sz="2400" b="0" i="0" u="none" strike="noStrike" cap="none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, is played by Austrian Ski instructor Hannes Schneider.</a:t>
            </a:r>
            <a:endParaRPr sz="2400" b="0" i="0" u="none" strike="noStrike" cap="none" dirty="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lvl="0" algn="ctr">
              <a:buSzPts val="2400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He is often considered the Father of Modern-Day Skiing. </a:t>
            </a:r>
          </a:p>
          <a:p>
            <a:pPr lvl="0" algn="ctr">
              <a:buSzPts val="2400"/>
            </a:pPr>
            <a:endParaRPr lang="en-US" sz="2400" dirty="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lvl="0" algn="ctr">
              <a:buSzPts val="2400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During WW2 he helped to train the 10</a:t>
            </a:r>
            <a:r>
              <a:rPr lang="en-US" sz="2400" b="0" i="0" u="none" strike="noStrike" cap="none" baseline="30000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th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 Mountain Division of the U.S. Army, in which his son Herbert served. </a:t>
            </a:r>
            <a:endParaRPr sz="2400" b="0" i="0" u="none" strike="noStrike" cap="none" dirty="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pic>
        <p:nvPicPr>
          <p:cNvPr id="4" name="Picture 3" descr="A person smiling with skis on his shoulder&#10;&#10;AI-generated content may be incorrect.">
            <a:extLst>
              <a:ext uri="{FF2B5EF4-FFF2-40B4-BE49-F238E27FC236}">
                <a16:creationId xmlns:a16="http://schemas.microsoft.com/office/drawing/2014/main" id="{740DCA1A-B074-386D-9E10-8546B5A8D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913" y="1771710"/>
            <a:ext cx="5948781" cy="34459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endParaRPr/>
          </a:p>
        </p:txBody>
      </p:sp>
      <p:sp>
        <p:nvSpPr>
          <p:cNvPr id="128" name="Google Shape;128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29" name="Google Shape;129;p4"/>
          <p:cNvSpPr txBox="1"/>
          <p:nvPr/>
        </p:nvSpPr>
        <p:spPr>
          <a:xfrm>
            <a:off x="1373981" y="1371600"/>
            <a:ext cx="944403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pic>
        <p:nvPicPr>
          <p:cNvPr id="130" name="Google Shape;13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35600" y="-76351"/>
            <a:ext cx="12463200" cy="701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4"/>
          <p:cNvSpPr txBox="1"/>
          <p:nvPr/>
        </p:nvSpPr>
        <p:spPr>
          <a:xfrm>
            <a:off x="1373981" y="1571655"/>
            <a:ext cx="4518600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The ‘son’ is played by Italian actor, alpinist and bobsledder  Luis Trenker.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GB" sz="2400" dirty="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It was his debut film, and he would work with </a:t>
            </a:r>
            <a:r>
              <a:rPr lang="en-GB" sz="2400" dirty="0" err="1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Fanck</a:t>
            </a:r>
            <a:r>
              <a:rPr lang="en-GB" sz="2400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 again.</a:t>
            </a:r>
            <a:endParaRPr sz="2400" b="0" i="0" u="none" strike="noStrike" cap="none" dirty="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He went on to be a director and film </a:t>
            </a:r>
            <a:r>
              <a:rPr lang="en-US" sz="2400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p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roducer, largely focusing on folklore and documentary-based work </a:t>
            </a:r>
            <a:endParaRPr sz="2400" b="0" u="none" strike="noStrike" cap="none" dirty="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pic>
        <p:nvPicPr>
          <p:cNvPr id="4" name="Picture 3" descr="A person holding a pickaxe&#10;&#10;AI-generated content may be incorrect.">
            <a:extLst>
              <a:ext uri="{FF2B5EF4-FFF2-40B4-BE49-F238E27FC236}">
                <a16:creationId xmlns:a16="http://schemas.microsoft.com/office/drawing/2014/main" id="{BBB93FDA-3C90-2002-CF18-B334BC80FC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9100" y="980999"/>
            <a:ext cx="3671888" cy="48958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endParaRPr/>
          </a:p>
        </p:txBody>
      </p:sp>
      <p:sp>
        <p:nvSpPr>
          <p:cNvPr id="159" name="Google Shape;159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60" name="Google Shape;160;p7"/>
          <p:cNvSpPr txBox="1"/>
          <p:nvPr/>
        </p:nvSpPr>
        <p:spPr>
          <a:xfrm>
            <a:off x="1373981" y="1371600"/>
            <a:ext cx="944403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pic>
        <p:nvPicPr>
          <p:cNvPr id="161" name="Google Shape;16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35600" y="-76276"/>
            <a:ext cx="12463200" cy="701055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7"/>
          <p:cNvSpPr txBox="1"/>
          <p:nvPr/>
        </p:nvSpPr>
        <p:spPr>
          <a:xfrm>
            <a:off x="5734181" y="1371600"/>
            <a:ext cx="5035795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u="none" strike="noStrike" cap="none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Both </a:t>
            </a:r>
            <a:r>
              <a:rPr lang="en-US" sz="2400" b="0" u="none" strike="noStrike" cap="none" dirty="0" err="1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Fanck</a:t>
            </a:r>
            <a:r>
              <a:rPr lang="en-US" sz="2400" b="0" u="none" strike="noStrike" cap="none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 and many of the starring actors’ work was used by the Nazi Regime as propaganda. </a:t>
            </a:r>
            <a:endParaRPr lang="en-US" sz="2400" dirty="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sz="2400" dirty="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After getting in trouble with the propaganda minister for making a film with a Frenchman and a Jew, </a:t>
            </a:r>
            <a:r>
              <a:rPr lang="en-US" sz="2400" dirty="0" err="1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Fanck</a:t>
            </a:r>
            <a:r>
              <a:rPr lang="en-US" sz="2400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 “joined” the party.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sz="2400" dirty="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After the war he would receive no further jobs and lived his life out as a Lumberjack.</a:t>
            </a:r>
            <a:endParaRPr sz="2400" b="0" u="none" strike="noStrike" cap="none" dirty="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pic>
        <p:nvPicPr>
          <p:cNvPr id="4" name="Picture 3" descr="A group of people standing on a snowy mountain&#10;&#10;AI-generated content may be incorrect.">
            <a:extLst>
              <a:ext uri="{FF2B5EF4-FFF2-40B4-BE49-F238E27FC236}">
                <a16:creationId xmlns:a16="http://schemas.microsoft.com/office/drawing/2014/main" id="{104D7BA7-01AE-88CF-3131-8C4B6B3073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5317" y="921279"/>
            <a:ext cx="3800973" cy="506796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endParaRPr/>
          </a:p>
        </p:txBody>
      </p:sp>
      <p:sp>
        <p:nvSpPr>
          <p:cNvPr id="139" name="Google Shape;139;p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40" name="Google Shape;140;p3"/>
          <p:cNvSpPr txBox="1"/>
          <p:nvPr/>
        </p:nvSpPr>
        <p:spPr>
          <a:xfrm>
            <a:off x="1373981" y="1371600"/>
            <a:ext cx="944403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pic>
        <p:nvPicPr>
          <p:cNvPr id="141" name="Google Shape;14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9400" y="-76276"/>
            <a:ext cx="12463200" cy="701055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3"/>
          <p:cNvSpPr txBox="1"/>
          <p:nvPr/>
        </p:nvSpPr>
        <p:spPr>
          <a:xfrm>
            <a:off x="1105682" y="1467950"/>
            <a:ext cx="5334000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The film is said to have inspired Leni Riefenstahl, a controversial German filmmaker and dancer. She starred in </a:t>
            </a:r>
            <a:r>
              <a:rPr lang="en-GB" sz="2400" b="0" i="0" u="none" strike="noStrike" cap="none" dirty="0" err="1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Fanck’s</a:t>
            </a:r>
            <a:r>
              <a:rPr lang="en-GB" sz="2400" b="0" i="0" u="none" strike="noStrike" cap="none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 next work, </a:t>
            </a:r>
            <a:r>
              <a:rPr lang="en-GB" sz="2400" b="0" i="1" u="none" strike="noStrike" cap="none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The Holy Mountain</a:t>
            </a:r>
            <a:r>
              <a:rPr lang="en-GB" sz="2400" b="0" i="0" u="none" strike="noStrike" cap="none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 (1926)</a:t>
            </a:r>
            <a:endParaRPr sz="2400" b="0" i="0" u="none" strike="noStrike" cap="none" dirty="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She went on to be a Nazi-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sympathiser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, producing famous propaganda films for the National Socialist German Workers’ Party (</a:t>
            </a:r>
            <a:r>
              <a:rPr lang="en-US" sz="24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Nazi Party) and 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having a personal connection to Hitler. </a:t>
            </a:r>
            <a:endParaRPr sz="2400" b="0" i="0" u="none" strike="noStrike" cap="none" dirty="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pic>
        <p:nvPicPr>
          <p:cNvPr id="4" name="Picture 3" descr="A person holding a film strip&#10;&#10;AI-generated content may be incorrect.">
            <a:extLst>
              <a:ext uri="{FF2B5EF4-FFF2-40B4-BE49-F238E27FC236}">
                <a16:creationId xmlns:a16="http://schemas.microsoft.com/office/drawing/2014/main" id="{E4FC3596-A82B-82D4-9C41-AA961965AD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8334" y="893518"/>
            <a:ext cx="3822238" cy="507096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</TotalTime>
  <Words>354</Words>
  <Application>Microsoft Office PowerPoint</Application>
  <PresentationFormat>Widescreen</PresentationFormat>
  <Paragraphs>35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Play</vt:lpstr>
      <vt:lpstr>Arial</vt:lpstr>
      <vt:lpstr>Century</vt:lpstr>
      <vt:lpstr>Office Theme</vt:lpstr>
      <vt:lpstr>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Jennifer Alexander (student)</dc:creator>
  <cp:lastModifiedBy>Alison Strauss</cp:lastModifiedBy>
  <cp:revision>13</cp:revision>
  <dcterms:created xsi:type="dcterms:W3CDTF">2024-03-18T12:59:32Z</dcterms:created>
  <dcterms:modified xsi:type="dcterms:W3CDTF">2026-02-26T16:52:19Z</dcterms:modified>
</cp:coreProperties>
</file>