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8" r:id="rId3"/>
    <p:sldId id="280" r:id="rId4"/>
    <p:sldId id="281" r:id="rId5"/>
    <p:sldId id="282" r:id="rId6"/>
    <p:sldId id="285" r:id="rId7"/>
    <p:sldId id="284" r:id="rId8"/>
    <p:sldId id="286" r:id="rId9"/>
    <p:sldId id="287" r:id="rId10"/>
    <p:sldId id="28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B1DC-E7DE-4703-B377-A4C69E3AB934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4C256-EC99-4888-912D-7EC8899C4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02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4C256-EC99-4888-912D-7EC8899C4FD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91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4D4E-0C51-ACE0-BCE2-35DFE59DE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8356C-A6A5-988A-9878-BF7C1E6F1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76C5-F078-31A7-962E-F0120B54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7EB08-BF2A-A9EC-E7EB-14467D07A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930D9-9608-B5A8-067B-1259290E9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53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946E-643C-5B42-9C51-D48E80EA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32FED-4E83-7195-D0A9-1142D5E78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CF0B7-2A88-213B-2B05-2DB150B1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DB38-67CA-5EBE-F639-6F04867A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73C4-4FEC-7E85-E249-4574CA68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86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EF178B-9F01-A8D4-BF06-BCFA49B8F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213F2-CED7-ED3F-08A4-BA40F906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A476-52C5-9914-B4A6-951804CC8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B6D8E-4220-882B-15B1-A94B529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676F-9BAC-E2AB-3A5E-BA5DC8CA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34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AAD7-54FE-0F54-D7F2-CB3AA06C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C6ACC-C933-E5FB-2294-5D0E2CE36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F619E-2DD8-7BB6-B3D4-E0D659DA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16B9-5C1D-CEB5-BE46-D906FBC8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74C0D-781E-94D1-5D83-2261B98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24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FFAF9-E049-2B75-AAA2-4C35E9B4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E42A9-8B1F-97A8-1071-EA7E584E0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6815-E619-A1A0-1D94-13B1B1324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9738E-AED0-21EA-E730-0F17345C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B544D-F347-5F46-765D-558438CF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F749-A330-2ACA-3F6E-3B1666F1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AF5A-1392-D955-2861-52B1913E5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C1B96-C0EA-0B12-7037-1C0B0C38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44795-2041-6609-D15B-2BDA1474C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397F-E13B-760C-EB4B-AD610F85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A532E-2C06-EA2B-5A6E-181AB239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18CD-7587-AB24-08BB-8679701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CF318-2499-A03C-2678-DFBDE667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B52D6-C51D-ACD8-3BC8-13A4A8C14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F03FB-A64A-AFF1-244F-3D6447C47A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EEB44-6B61-4898-46D0-D16540609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90983F-EF88-477B-52B1-149B4C68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30FCD-15CB-F607-97A0-BAA3D609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DAC8AC-319A-6AF4-0CC1-F2507B1F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18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EE72-DACF-2B74-A478-3E9FAC23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89A7F-0E12-C7CE-E94E-C5C48D94A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3D866-D82E-E5FD-AB91-C8407CDF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57BBE-FA45-4F09-513C-284C67C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24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025A09-2C7B-5355-1175-4BFD9BBE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88255-16AD-8F73-060F-D33A9AEA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C8DF4-62CA-C8B4-F9EC-50F09C4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40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A7BE-1E0D-22E9-3D4B-817EBA10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895F1-A85C-DB7B-D19F-C4C7AD3E5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E6182-7584-01F8-EE3A-E4EA7D447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10DC4-3795-9E97-C08A-5F36D8BE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B0528-9062-7D86-5086-622BC0F8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068-8AFE-F6E6-1461-DB0101BC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4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86B1F-A84D-8AC1-6E4B-EBEAF5EA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593FC1-16F6-AFDF-DEEB-4ED894141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D9B06B-F70F-FD9C-53AE-78743D3C9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38EDB-E008-065E-5863-A2AC12BE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CCF7F-AF4D-ACF8-A5EB-408358C4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80E78-5165-F4CD-D190-D6E6F3565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7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B2F98-E7F4-033D-C37E-B239661C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5229B-8A6C-5661-1755-ACE16EC31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06F1E-E2A3-02BB-1F1C-A7FEB928E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20C55-12E1-487E-ADAF-3A208F8D6C63}" type="datetimeFigureOut">
              <a:rPr lang="en-GB" smtClean="0"/>
              <a:t>20/03/2026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E184A-E696-0F8B-1CF7-5F7A741DE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42D0-3D08-7C58-D764-08E8C3344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6D53C3-C8E6-4D9F-A9CC-5BC0130BE3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2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1C82-4F7F-CB3B-4080-9754F66D3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57C4F-7FF5-4E60-F1D0-CA321A718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A5220BD8-FBE7-3630-25D5-BB9DE40AF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79C2C0AF-9C71-E7DA-C52F-8669EE38F4C3}"/>
              </a:ext>
            </a:extLst>
          </p:cNvPr>
          <p:cNvSpPr txBox="1"/>
          <p:nvPr/>
        </p:nvSpPr>
        <p:spPr>
          <a:xfrm>
            <a:off x="2419488" y="1122363"/>
            <a:ext cx="7353023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GB" sz="6000" b="1" i="1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White Heather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Maurice Tourneur</a:t>
            </a:r>
          </a:p>
          <a:p>
            <a:pPr algn="ctr">
              <a:buClr>
                <a:srgbClr val="000000"/>
              </a:buClr>
              <a:buSzPts val="2400"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(1919)</a:t>
            </a:r>
            <a:endParaRPr lang="en-US"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0D1D74-CAF4-2F2F-2EE8-9B2E6A41D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594" y="2993913"/>
            <a:ext cx="3834811" cy="28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2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FB856-9661-B9A8-E797-45EE8675A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70D05-8636-C3F9-1F86-9FC658486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B3E5C-CFF4-058A-B895-0D2BB9BA8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E20C2ED3-E03D-2BBD-A3F7-0735A2DD46E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3A621-E3A0-6B0B-BB5C-DE0F593793A2}"/>
              </a:ext>
            </a:extLst>
          </p:cNvPr>
          <p:cNvSpPr txBox="1"/>
          <p:nvPr/>
        </p:nvSpPr>
        <p:spPr>
          <a:xfrm>
            <a:off x="1254760" y="2000823"/>
            <a:ext cx="5510107" cy="288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Thought to be a lost film, a copy of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was discovered at Eye Filmmuseum in Amsterdam in 2023. Its restoration was a collaboration between San Francisco Film Preserve, San Francisco Silent Film Festival and Eye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 err="1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FilmmuseumBox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The White Heather | Amazon.com.br">
            <a:extLst>
              <a:ext uri="{FF2B5EF4-FFF2-40B4-BE49-F238E27FC236}">
                <a16:creationId xmlns:a16="http://schemas.microsoft.com/office/drawing/2014/main" id="{2DA52D2C-0522-9609-3C2C-C8BE5A8A7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1023" r="5026" b="1777"/>
          <a:stretch>
            <a:fillRect/>
          </a:stretch>
        </p:blipFill>
        <p:spPr bwMode="auto">
          <a:xfrm>
            <a:off x="7264400" y="1122363"/>
            <a:ext cx="3403600" cy="45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BBC05-A47C-219E-15DA-DB2F7A611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B633-946E-DAEF-27F1-50EF19EB60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8CA6C-ED4A-9612-0355-5B7C71762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CDAC5562-283D-1A2D-763D-99C0C521466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C2268A-3FDE-AACE-9DBB-EE75F210040C}"/>
              </a:ext>
            </a:extLst>
          </p:cNvPr>
          <p:cNvSpPr txBox="1"/>
          <p:nvPr/>
        </p:nvSpPr>
        <p:spPr>
          <a:xfrm>
            <a:off x="5705187" y="1306592"/>
            <a:ext cx="5300552" cy="4634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 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originated from a popular 1897 melodrama of the same name performed at the Theatre Royal Drury Lane. The play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was famous for its spectacular stage effects.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1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Producers used a hydraulic lift to simulate a boat rising in </a:t>
            </a:r>
            <a:r>
              <a:rPr lang="en-GB" sz="2200" kern="10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 loch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staged an ‘underwater’ battle featuring live fish from an aquarium projected via a magic lantern.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8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8" descr="A person in a diving suit reaching for a person&#10;&#10;AI-generated content may be incorrect.">
            <a:extLst>
              <a:ext uri="{FF2B5EF4-FFF2-40B4-BE49-F238E27FC236}">
                <a16:creationId xmlns:a16="http://schemas.microsoft.com/office/drawing/2014/main" id="{190A84F2-BD4F-DB9D-9F26-CBE4B46FC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161" r="4620" b="5873"/>
          <a:stretch>
            <a:fillRect/>
          </a:stretch>
        </p:blipFill>
        <p:spPr>
          <a:xfrm>
            <a:off x="1636867" y="1063095"/>
            <a:ext cx="3391128" cy="46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17278-ECB4-E7E1-42E0-E6390A646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831F-247A-EDDF-755A-6D2BEF7C1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094544-EB8C-4D5E-E0A9-AF91B419F9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C031857A-F1AF-077C-B69D-0374965C4A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A76CA3-6034-0E33-6882-C51CC86B8D0A}"/>
              </a:ext>
            </a:extLst>
          </p:cNvPr>
          <p:cNvSpPr txBox="1"/>
          <p:nvPr/>
        </p:nvSpPr>
        <p:spPr>
          <a:xfrm>
            <a:off x="794941" y="1054630"/>
            <a:ext cx="5858932" cy="525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Born in 1873, French director Maurice Tourneur originally trained as a painter and sculptor, assisting Auguste Rodin.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Tourneur also spent a decade in the theatre directing Grand Guignol plays – an extreme theatre form famed for its amorality, bleak storylines and gory effects.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 1912, at the age of forty, Tourneur made his transition into cinema.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SFF23: HippFest at Home: Maurice Tourneur: Franco-American Film Pioneer |  Falkirk Council">
            <a:extLst>
              <a:ext uri="{FF2B5EF4-FFF2-40B4-BE49-F238E27FC236}">
                <a16:creationId xmlns:a16="http://schemas.microsoft.com/office/drawing/2014/main" id="{05EA5801-501A-1FA0-854E-827323DCA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4317" r="3200" b="3561"/>
          <a:stretch>
            <a:fillRect/>
          </a:stretch>
        </p:blipFill>
        <p:spPr bwMode="auto">
          <a:xfrm>
            <a:off x="7132932" y="1687548"/>
            <a:ext cx="4264127" cy="31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75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AB730-1C8C-C175-FCF6-26B9AE58E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9770-6052-ACC7-9C37-4AFDA63F57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B1AC6-D107-272F-5BD4-24FE0F1BA6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1C136A7B-0A58-8AC9-B2AE-D146C44C3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744F8F-3E0C-F5FE-3000-D243885ADBF2}"/>
              </a:ext>
            </a:extLst>
          </p:cNvPr>
          <p:cNvSpPr txBox="1"/>
          <p:nvPr/>
        </p:nvSpPr>
        <p:spPr>
          <a:xfrm>
            <a:off x="4034995" y="881519"/>
            <a:ext cx="7188199" cy="525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Tourneur believed cinema had a “a brutality that no other form of expression possesses.”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His lost film </a:t>
            </a:r>
            <a:r>
              <a:rPr lang="fr-FR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 Système du docteur Goudron et du professeur Plume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(1913), adapted from an Edgar Allan Poe story, is considered the first French horror film. 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His son, Jacques Tourneur, would decades later become famous for his own horror films, including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Cat People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(1942) and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 Walked with a Zombie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(1943).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08083-4A3C-F62C-12EA-96522D1B4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764" y="3112481"/>
            <a:ext cx="2612595" cy="238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1F5AD1-2331-37E5-F93B-14602F0AA448}"/>
              </a:ext>
            </a:extLst>
          </p:cNvPr>
          <p:cNvSpPr txBox="1"/>
          <p:nvPr/>
        </p:nvSpPr>
        <p:spPr>
          <a:xfrm>
            <a:off x="1314765" y="5513329"/>
            <a:ext cx="2929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 Système du docteur Goudron et du professeur  Plume </a:t>
            </a:r>
            <a:r>
              <a:rPr lang="en-GB" sz="10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(1913)</a:t>
            </a:r>
            <a:endParaRPr lang="en-GB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664676-B0D2-03F7-AA4D-2442CAE2B1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717"/>
          <a:stretch>
            <a:fillRect/>
          </a:stretch>
        </p:blipFill>
        <p:spPr>
          <a:xfrm>
            <a:off x="1314764" y="977871"/>
            <a:ext cx="2612594" cy="204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12E2-FFC2-3760-88E4-5F7F903B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4F4D-EF77-A0D5-D326-48B7FBFF1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58011E-69C0-D879-567C-B0B4917B1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6C09586B-4DA8-B177-96A7-4525F4EFE01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D49AE8-E958-2996-A7B5-280CB8B4C0EA}"/>
              </a:ext>
            </a:extLst>
          </p:cNvPr>
          <p:cNvSpPr txBox="1"/>
          <p:nvPr/>
        </p:nvSpPr>
        <p:spPr>
          <a:xfrm>
            <a:off x="1031240" y="4413631"/>
            <a:ext cx="10129519" cy="2121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Alongside the first French horror film, Tourneur has some other impressive firsts. Most notable are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Alias Jimmy Valentine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(1915), considered the first feature-length gangster film, and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Treasure Island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(1920) –  a Lon Chaney picture regarded as the first pirate film.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145DE-E82C-D14E-949E-5835FE0B3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91" y="758735"/>
            <a:ext cx="3823032" cy="31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19D6E-C996-F00F-6A07-B411846932AE}"/>
              </a:ext>
            </a:extLst>
          </p:cNvPr>
          <p:cNvSpPr txBox="1"/>
          <p:nvPr/>
        </p:nvSpPr>
        <p:spPr>
          <a:xfrm>
            <a:off x="6350273" y="3880720"/>
            <a:ext cx="62314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Treasure Island </a:t>
            </a:r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(1920) </a:t>
            </a:r>
            <a:endParaRPr lang="en-GB" sz="1100" dirty="0"/>
          </a:p>
        </p:txBody>
      </p:sp>
      <p:pic>
        <p:nvPicPr>
          <p:cNvPr id="4098" name="Picture 2" descr="Plus, stylish angles.">
            <a:extLst>
              <a:ext uri="{FF2B5EF4-FFF2-40B4-BE49-F238E27FC236}">
                <a16:creationId xmlns:a16="http://schemas.microsoft.com/office/drawing/2014/main" id="{FDF20E16-50BB-AA72-DF46-7A45074DD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474" r="4286" b="2812"/>
          <a:stretch>
            <a:fillRect/>
          </a:stretch>
        </p:blipFill>
        <p:spPr bwMode="auto">
          <a:xfrm>
            <a:off x="1879684" y="758735"/>
            <a:ext cx="3896182" cy="31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66B1F1-7BC9-EF43-32C5-5798C575663F}"/>
              </a:ext>
            </a:extLst>
          </p:cNvPr>
          <p:cNvSpPr txBox="1"/>
          <p:nvPr/>
        </p:nvSpPr>
        <p:spPr>
          <a:xfrm>
            <a:off x="1879684" y="3873339"/>
            <a:ext cx="38961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Alias Jimmy Valentine </a:t>
            </a:r>
            <a:r>
              <a:rPr lang="en-GB" sz="11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(1915)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645047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4BEF0-3D7A-44BB-A926-5692ABAB9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16E8-3539-6CBC-8F68-3A0F51329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6EF9B-8B15-D961-4295-9F0F485167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202A2B69-6671-B3BB-408C-A0CB2BA5F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2B111-3A9E-6DC2-D872-78965B490726}"/>
              </a:ext>
            </a:extLst>
          </p:cNvPr>
          <p:cNvSpPr txBox="1"/>
          <p:nvPr/>
        </p:nvSpPr>
        <p:spPr>
          <a:xfrm>
            <a:off x="5517299" y="872669"/>
            <a:ext cx="5251865" cy="5458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star Mary Pickford chose Tourneur to direct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Pride of the Clan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(1917). Consequently, Tourneur was able to establish his own studio the following year.</a:t>
            </a: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After a string of commercially unsuccessful films, Tourneur wanted to make pictures that attracted larger audiences. Hence, he selected a popular Drury Lane melodrama –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Antti Alanen: Film Diary: The Pride of the Clan (2024 restoration in  progress, David Pierce for the Mary Pickford Foundation)">
            <a:extLst>
              <a:ext uri="{FF2B5EF4-FFF2-40B4-BE49-F238E27FC236}">
                <a16:creationId xmlns:a16="http://schemas.microsoft.com/office/drawing/2014/main" id="{AA86C25F-DC3C-9A66-58DC-3A36ACAF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2550"/>
            <a:ext cx="3045065" cy="24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54E3F9-F01F-046A-85B3-1F471481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608" y="3742639"/>
            <a:ext cx="3013257" cy="203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D218BC-3D21-B0C8-E129-25C6BC8BD4B7}"/>
              </a:ext>
            </a:extLst>
          </p:cNvPr>
          <p:cNvSpPr txBox="1"/>
          <p:nvPr/>
        </p:nvSpPr>
        <p:spPr>
          <a:xfrm>
            <a:off x="1514608" y="3216580"/>
            <a:ext cx="32680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Tourneur and Pickford on the set of The Pride of the Clan (1917)</a:t>
            </a:r>
            <a:endParaRPr lang="en-GB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B4B4D-4771-5E65-04F7-FEF16B93F61B}"/>
              </a:ext>
            </a:extLst>
          </p:cNvPr>
          <p:cNvSpPr txBox="1"/>
          <p:nvPr/>
        </p:nvSpPr>
        <p:spPr>
          <a:xfrm>
            <a:off x="1514608" y="5777970"/>
            <a:ext cx="31777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Tourneur on the set of The White Heather (1919)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10261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984FE-52F9-41C9-DBDD-DE40DC6D4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0B010-FAFB-9EB5-8F61-FD8254FF4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A9CF8-687C-F492-7966-5C2C29969D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10AA80E3-78EE-DD59-E2C4-B6BEB7D3D8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5D413-199B-49F5-3F4D-025053139BFA}"/>
              </a:ext>
            </a:extLst>
          </p:cNvPr>
          <p:cNvSpPr txBox="1"/>
          <p:nvPr/>
        </p:nvSpPr>
        <p:spPr>
          <a:xfrm>
            <a:off x="1118019" y="1330250"/>
            <a:ext cx="5679441" cy="415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story’s sensational elements appealed to Tourneur, who with the aid of the Williamson Submarine Tube and Patented Inventions, managed to film a groundbreaking underwater action scene.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 more on the history of underwater photography, read Kathy Rose O’Regan’s programme notes available online at www.hippodromecinema.co.uk. </a:t>
            </a:r>
          </a:p>
        </p:txBody>
      </p:sp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C9F2B362-6560-AC9D-FA3A-D287D320F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3004" r="3726" b="11975"/>
          <a:stretch>
            <a:fillRect/>
          </a:stretch>
        </p:blipFill>
        <p:spPr bwMode="auto">
          <a:xfrm>
            <a:off x="7203441" y="1252268"/>
            <a:ext cx="3451592" cy="435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8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1223-D690-AB06-1420-D29D81FA9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E636E-F17E-0964-8611-D6BC58CEF8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A7D36-7171-EC64-0C59-FFE4533185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7B65196D-C894-A1E7-35F5-93F3A06A4B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73059-061E-2D01-7BAF-46407F6176CA}"/>
              </a:ext>
            </a:extLst>
          </p:cNvPr>
          <p:cNvSpPr txBox="1"/>
          <p:nvPr/>
        </p:nvSpPr>
        <p:spPr>
          <a:xfrm>
            <a:off x="949960" y="3279776"/>
            <a:ext cx="10292079" cy="324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film is partly set in the fictional Shetland castle, ‘nestled amongst the heather-covered hills of Scotland, where the ancient customs of that region are still scrupulously observed’.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5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Whereas Massachusetts had stood in for the Scottish Hebrides in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Pride of the Clan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was filmed in California as Tourneur argued that geographical fidelity was “valueless from the standpoint of art”.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FC11C28-BF5D-4C7A-4875-4773A7ECE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7" y="901014"/>
            <a:ext cx="3835400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C00D776-D777-9901-2EA6-FC3F3F73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901014"/>
            <a:ext cx="3835400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FF26 - The White Heather (1919) (PG) | Hippodrome">
            <a:extLst>
              <a:ext uri="{FF2B5EF4-FFF2-40B4-BE49-F238E27FC236}">
                <a16:creationId xmlns:a16="http://schemas.microsoft.com/office/drawing/2014/main" id="{6DA1B8C5-726A-3F05-C5E3-0E2E2487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63" y="901013"/>
            <a:ext cx="2848071" cy="215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99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C758-2EF4-E138-D3F4-B16605625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192C-7129-5212-7FED-BBC8ED7E45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6DA55-0B63-0442-4007-6101172065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1;p1">
            <a:extLst>
              <a:ext uri="{FF2B5EF4-FFF2-40B4-BE49-F238E27FC236}">
                <a16:creationId xmlns:a16="http://schemas.microsoft.com/office/drawing/2014/main" id="{DBC37D81-B79B-FC33-878C-EFE4711E92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4399" y="-75600"/>
            <a:ext cx="12460798" cy="70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4FD61-EB94-F56E-6220-9E1DD33D0630}"/>
              </a:ext>
            </a:extLst>
          </p:cNvPr>
          <p:cNvSpPr txBox="1"/>
          <p:nvPr/>
        </p:nvSpPr>
        <p:spPr>
          <a:xfrm>
            <a:off x="949959" y="768409"/>
            <a:ext cx="10292079" cy="5667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stars Mabel Ballin, Ralph Graves, and a young John Gilbert (credited as Jack Gilbert).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2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John Gilbert was a member of Tourneur’s crew, working as a screenwriter on </a:t>
            </a:r>
            <a:r>
              <a:rPr lang="en-GB" sz="2200" i="1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White Heather </a:t>
            </a:r>
            <a:r>
              <a:rPr lang="en-GB" sz="2200" kern="100" dirty="0">
                <a:solidFill>
                  <a:schemeClr val="bg1"/>
                </a:solidFill>
                <a:latin typeface="Century" panose="020406040505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alongside the small role of Dick Beach.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GB" sz="2300" kern="100" dirty="0">
              <a:solidFill>
                <a:schemeClr val="bg1"/>
              </a:solidFill>
              <a:latin typeface="Century" panose="020406040505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C5369-4B10-7DA2-60C2-81C0E142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471" y="1816447"/>
            <a:ext cx="4035058" cy="29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1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589</Words>
  <Application>Microsoft Office PowerPoint</Application>
  <PresentationFormat>Widescreen</PresentationFormat>
  <Paragraphs>43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Century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Helen Jockel</dc:creator>
  <cp:lastModifiedBy>Jessica McGoff</cp:lastModifiedBy>
  <cp:revision>6</cp:revision>
  <dcterms:created xsi:type="dcterms:W3CDTF">2025-09-27T20:57:17Z</dcterms:created>
  <dcterms:modified xsi:type="dcterms:W3CDTF">2026-03-20T14:41:59Z</dcterms:modified>
</cp:coreProperties>
</file>