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Lst>
  <p:sldSz cy="6858000" cx="12192000"/>
  <p:notesSz cx="6858000" cy="9144000"/>
  <p:embeddedFontLst>
    <p:embeddedFont>
      <p:font typeface="Play"/>
      <p:regular r:id="rId14"/>
      <p:bold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6" roundtripDataSignature="AMtx7mi2xKui5BZwniUWKMGL1HhrhkdN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Play-bold.fntdata"/><Relationship Id="rId14" Type="http://schemas.openxmlformats.org/officeDocument/2006/relationships/font" Target="fonts/Play-regular.fntdata"/><Relationship Id="rId16"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 name="Google Shape;11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 name="Google Shape;13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 name="Shape 11"/>
        <p:cNvGrpSpPr/>
        <p:nvPr/>
      </p:nvGrpSpPr>
      <p:grpSpPr>
        <a:xfrm>
          <a:off x="0" y="0"/>
          <a:ext cx="0" cy="0"/>
          <a:chOff x="0" y="0"/>
          <a:chExt cx="0" cy="0"/>
        </a:xfrm>
      </p:grpSpPr>
      <p:sp>
        <p:nvSpPr>
          <p:cNvPr id="12" name="Google Shape;1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 name="Google Shape;1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7" name="Google Shape;3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0"/>
          <p:cNvSpPr/>
          <p:nvPr>
            <p:ph idx="2" type="pic"/>
          </p:nvPr>
        </p:nvSpPr>
        <p:spPr>
          <a:xfrm>
            <a:off x="5183188" y="987425"/>
            <a:ext cx="6172200" cy="4873625"/>
          </a:xfrm>
          <a:prstGeom prst="rect">
            <a:avLst/>
          </a:prstGeom>
          <a:noFill/>
          <a:ln>
            <a:noFill/>
          </a:ln>
        </p:spPr>
      </p:sp>
      <p:sp>
        <p:nvSpPr>
          <p:cNvPr id="64" name="Google Shape;64;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85" name="Google Shape;85;p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86" name="Google Shape;86;p1"/>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87" name="Google Shape;87;p1"/>
          <p:cNvSpPr txBox="1"/>
          <p:nvPr/>
        </p:nvSpPr>
        <p:spPr>
          <a:xfrm>
            <a:off x="6311625" y="2320788"/>
            <a:ext cx="4626000" cy="221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1" lang="en-US" sz="3500">
                <a:solidFill>
                  <a:schemeClr val="lt1"/>
                </a:solidFill>
                <a:latin typeface="Century"/>
                <a:ea typeface="Century"/>
                <a:cs typeface="Century"/>
                <a:sym typeface="Century"/>
              </a:rPr>
              <a:t>The Outlaw and His Wife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i="1" lang="en-US" sz="2400">
                <a:solidFill>
                  <a:schemeClr val="lt1"/>
                </a:solidFill>
                <a:latin typeface="Century"/>
                <a:ea typeface="Century"/>
                <a:cs typeface="Century"/>
                <a:sym typeface="Century"/>
              </a:rPr>
              <a:t>Berg-Ejvind och hans hustru</a:t>
            </a:r>
            <a:endParaRPr b="0" i="1" sz="2400" u="none" cap="none" strike="noStrike">
              <a:solidFill>
                <a:schemeClr val="lt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entury"/>
                <a:ea typeface="Century"/>
                <a:cs typeface="Century"/>
                <a:sym typeface="Century"/>
              </a:rPr>
              <a:t>19</a:t>
            </a:r>
            <a:r>
              <a:rPr lang="en-US" sz="2400">
                <a:solidFill>
                  <a:schemeClr val="lt1"/>
                </a:solidFill>
                <a:latin typeface="Century"/>
                <a:ea typeface="Century"/>
                <a:cs typeface="Century"/>
                <a:sym typeface="Century"/>
              </a:rPr>
              <a:t>18</a:t>
            </a:r>
            <a:endParaRPr b="0" i="0" sz="2400" u="none" cap="none" strike="noStrike">
              <a:solidFill>
                <a:schemeClr val="lt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entury"/>
              <a:ea typeface="Century"/>
              <a:cs typeface="Century"/>
              <a:sym typeface="Century"/>
            </a:endParaRPr>
          </a:p>
        </p:txBody>
      </p:sp>
      <p:pic>
        <p:nvPicPr>
          <p:cNvPr id="88" name="Google Shape;88;p1"/>
          <p:cNvPicPr preferRelativeResize="0"/>
          <p:nvPr/>
        </p:nvPicPr>
        <p:blipFill>
          <a:blip r:embed="rId4">
            <a:alphaModFix/>
          </a:blip>
          <a:stretch>
            <a:fillRect/>
          </a:stretch>
        </p:blipFill>
        <p:spPr>
          <a:xfrm>
            <a:off x="1945100" y="992600"/>
            <a:ext cx="3248526" cy="4872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94" name="Google Shape;94;p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95" name="Google Shape;95;p2"/>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96" name="Google Shape;96;p2"/>
          <p:cNvSpPr txBox="1"/>
          <p:nvPr/>
        </p:nvSpPr>
        <p:spPr>
          <a:xfrm>
            <a:off x="6068786" y="1538288"/>
            <a:ext cx="390799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entury"/>
              <a:ea typeface="Century"/>
              <a:cs typeface="Century"/>
              <a:sym typeface="Century"/>
            </a:endParaRPr>
          </a:p>
        </p:txBody>
      </p:sp>
      <p:sp>
        <p:nvSpPr>
          <p:cNvPr id="97" name="Google Shape;97;p2"/>
          <p:cNvSpPr txBox="1"/>
          <p:nvPr/>
        </p:nvSpPr>
        <p:spPr>
          <a:xfrm>
            <a:off x="1303575" y="1166400"/>
            <a:ext cx="4765200" cy="452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The film is based on a play from 1911 written by Jóhann Sigurjónsson, called </a:t>
            </a:r>
            <a:r>
              <a:rPr i="1" lang="en-US" sz="2400">
                <a:solidFill>
                  <a:schemeClr val="lt1"/>
                </a:solidFill>
                <a:latin typeface="Century"/>
                <a:ea typeface="Century"/>
                <a:cs typeface="Century"/>
                <a:sym typeface="Century"/>
              </a:rPr>
              <a:t>Fjalla-Eyvindur</a:t>
            </a:r>
            <a:r>
              <a:rPr lang="en-US" sz="2400">
                <a:solidFill>
                  <a:schemeClr val="lt1"/>
                </a:solidFill>
                <a:latin typeface="Century"/>
                <a:ea typeface="Century"/>
                <a:cs typeface="Century"/>
                <a:sym typeface="Century"/>
              </a:rPr>
              <a:t> (Eyvindur of the Hills).</a:t>
            </a:r>
            <a:endParaRPr sz="2400">
              <a:solidFill>
                <a:schemeClr val="lt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2400"/>
              <a:buFont typeface="Arial"/>
              <a:buNone/>
            </a:pPr>
            <a:r>
              <a:t/>
            </a:r>
            <a:endParaRPr sz="2400">
              <a:solidFill>
                <a:schemeClr val="lt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The play in turn was inspired by the </a:t>
            </a:r>
            <a:r>
              <a:rPr lang="en-US" sz="2400">
                <a:solidFill>
                  <a:schemeClr val="lt1"/>
                </a:solidFill>
                <a:latin typeface="Century"/>
                <a:ea typeface="Century"/>
                <a:cs typeface="Century"/>
                <a:sym typeface="Century"/>
              </a:rPr>
              <a:t>incredible</a:t>
            </a:r>
            <a:r>
              <a:rPr lang="en-US" sz="2400">
                <a:solidFill>
                  <a:schemeClr val="lt1"/>
                </a:solidFill>
                <a:latin typeface="Century"/>
                <a:ea typeface="Century"/>
                <a:cs typeface="Century"/>
                <a:sym typeface="Century"/>
              </a:rPr>
              <a:t> true story of the Icelandic outlaw Fjalla Eyvindur and his wife Hella, who lived in </a:t>
            </a:r>
            <a:r>
              <a:rPr lang="en-US" sz="2400">
                <a:solidFill>
                  <a:schemeClr val="lt1"/>
                </a:solidFill>
                <a:latin typeface="Century"/>
                <a:ea typeface="Century"/>
                <a:cs typeface="Century"/>
                <a:sym typeface="Century"/>
              </a:rPr>
              <a:t>the</a:t>
            </a:r>
            <a:r>
              <a:rPr lang="en-US" sz="2400">
                <a:solidFill>
                  <a:schemeClr val="lt1"/>
                </a:solidFill>
                <a:latin typeface="Century"/>
                <a:ea typeface="Century"/>
                <a:cs typeface="Century"/>
                <a:sym typeface="Century"/>
              </a:rPr>
              <a:t> wilderness for 20 years in the late 1700’s.</a:t>
            </a:r>
            <a:endParaRPr sz="2400">
              <a:solidFill>
                <a:schemeClr val="lt1"/>
              </a:solidFill>
              <a:latin typeface="Century"/>
              <a:ea typeface="Century"/>
              <a:cs typeface="Century"/>
              <a:sym typeface="Century"/>
            </a:endParaRPr>
          </a:p>
        </p:txBody>
      </p:sp>
      <p:pic>
        <p:nvPicPr>
          <p:cNvPr id="98" name="Google Shape;98;p2"/>
          <p:cNvPicPr preferRelativeResize="0"/>
          <p:nvPr/>
        </p:nvPicPr>
        <p:blipFill>
          <a:blip r:embed="rId4">
            <a:alphaModFix/>
          </a:blip>
          <a:stretch>
            <a:fillRect/>
          </a:stretch>
        </p:blipFill>
        <p:spPr>
          <a:xfrm>
            <a:off x="6648825" y="852238"/>
            <a:ext cx="4040825" cy="5153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104" name="Google Shape;104;p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05" name="Google Shape;105;p3"/>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06" name="Google Shape;106;p3"/>
          <p:cNvSpPr txBox="1"/>
          <p:nvPr/>
        </p:nvSpPr>
        <p:spPr>
          <a:xfrm>
            <a:off x="6466050" y="2459250"/>
            <a:ext cx="45939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lt1"/>
                </a:solidFill>
                <a:latin typeface="Century"/>
                <a:ea typeface="Century"/>
                <a:cs typeface="Century"/>
                <a:sym typeface="Century"/>
              </a:rPr>
              <a:t>The real </a:t>
            </a:r>
            <a:r>
              <a:rPr lang="en-US" sz="2400">
                <a:solidFill>
                  <a:schemeClr val="lt1"/>
                </a:solidFill>
                <a:latin typeface="Century"/>
                <a:ea typeface="Century"/>
                <a:cs typeface="Century"/>
                <a:sym typeface="Century"/>
              </a:rPr>
              <a:t>Eyvindur spent time in the highlands of Herðubreiðarlindir. It is still possible to see his underground shelter.</a:t>
            </a:r>
            <a:endParaRPr b="0" sz="2400" u="none" cap="none" strike="noStrike">
              <a:solidFill>
                <a:schemeClr val="lt1"/>
              </a:solidFill>
              <a:latin typeface="Century"/>
              <a:ea typeface="Century"/>
              <a:cs typeface="Century"/>
              <a:sym typeface="Century"/>
            </a:endParaRPr>
          </a:p>
        </p:txBody>
      </p:sp>
      <p:pic>
        <p:nvPicPr>
          <p:cNvPr id="107" name="Google Shape;107;p3"/>
          <p:cNvPicPr preferRelativeResize="0"/>
          <p:nvPr/>
        </p:nvPicPr>
        <p:blipFill>
          <a:blip r:embed="rId4">
            <a:alphaModFix/>
          </a:blip>
          <a:stretch>
            <a:fillRect/>
          </a:stretch>
        </p:blipFill>
        <p:spPr>
          <a:xfrm>
            <a:off x="838200" y="1887187"/>
            <a:ext cx="5381126" cy="30836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113" name="Google Shape;113;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14" name="Google Shape;114;p4"/>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15" name="Google Shape;115;p4"/>
          <p:cNvSpPr txBox="1"/>
          <p:nvPr/>
        </p:nvSpPr>
        <p:spPr>
          <a:xfrm>
            <a:off x="1090450" y="2274600"/>
            <a:ext cx="45444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The film was shot in northern Sweden, the homeland of the director Victor Sjöström. </a:t>
            </a:r>
            <a:r>
              <a:rPr lang="en-US" sz="2400">
                <a:solidFill>
                  <a:schemeClr val="lt1"/>
                </a:solidFill>
                <a:latin typeface="Century"/>
                <a:ea typeface="Century"/>
                <a:cs typeface="Century"/>
                <a:sym typeface="Century"/>
              </a:rPr>
              <a:t>Despite the freezing cold winters seen in the film, it was shot in spring and summer.</a:t>
            </a:r>
            <a:endParaRPr b="0" baseline="-25000" sz="2400" u="none" cap="none" strike="noStrike">
              <a:solidFill>
                <a:schemeClr val="lt1"/>
              </a:solidFill>
              <a:latin typeface="Century"/>
              <a:ea typeface="Century"/>
              <a:cs typeface="Century"/>
              <a:sym typeface="Century"/>
            </a:endParaRPr>
          </a:p>
        </p:txBody>
      </p:sp>
      <p:pic>
        <p:nvPicPr>
          <p:cNvPr id="116" name="Google Shape;116;p4"/>
          <p:cNvPicPr preferRelativeResize="0"/>
          <p:nvPr/>
        </p:nvPicPr>
        <p:blipFill>
          <a:blip r:embed="rId4">
            <a:alphaModFix/>
          </a:blip>
          <a:stretch>
            <a:fillRect/>
          </a:stretch>
        </p:blipFill>
        <p:spPr>
          <a:xfrm>
            <a:off x="6047283" y="1493925"/>
            <a:ext cx="5431425" cy="387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id="122" name="Google Shape;122;p7"/>
          <p:cNvPicPr preferRelativeResize="0"/>
          <p:nvPr/>
        </p:nvPicPr>
        <p:blipFill rotWithShape="1">
          <a:blip r:embed="rId3">
            <a:alphaModFix/>
          </a:blip>
          <a:srcRect b="0" l="0" r="0" t="0"/>
          <a:stretch/>
        </p:blipFill>
        <p:spPr>
          <a:xfrm>
            <a:off x="1" y="0"/>
            <a:ext cx="12191999" cy="6858000"/>
          </a:xfrm>
          <a:prstGeom prst="rect">
            <a:avLst/>
          </a:prstGeom>
          <a:noFill/>
          <a:ln>
            <a:noFill/>
          </a:ln>
        </p:spPr>
      </p:pic>
      <p:sp>
        <p:nvSpPr>
          <p:cNvPr id="123" name="Google Shape;123;p7"/>
          <p:cNvSpPr txBox="1"/>
          <p:nvPr/>
        </p:nvSpPr>
        <p:spPr>
          <a:xfrm>
            <a:off x="6980325" y="1905150"/>
            <a:ext cx="40782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Sjöström moved to the United States in 1923 after accepting a contract with producer Louis B. Mayer. In Hollywood, he directed a </a:t>
            </a:r>
            <a:r>
              <a:rPr lang="en-US" sz="2400">
                <a:solidFill>
                  <a:schemeClr val="lt1"/>
                </a:solidFill>
                <a:latin typeface="Century"/>
                <a:ea typeface="Century"/>
                <a:cs typeface="Century"/>
                <a:sym typeface="Century"/>
              </a:rPr>
              <a:t>number</a:t>
            </a:r>
            <a:r>
              <a:rPr lang="en-US" sz="2400">
                <a:solidFill>
                  <a:schemeClr val="lt1"/>
                </a:solidFill>
                <a:latin typeface="Century"/>
                <a:ea typeface="Century"/>
                <a:cs typeface="Century"/>
                <a:sym typeface="Century"/>
              </a:rPr>
              <a:t> of famous stars including Greta Garbo, John Gilbert, and Lillian Gish.</a:t>
            </a:r>
            <a:endParaRPr b="0" i="0" sz="2400" u="none" cap="none" strike="noStrike">
              <a:solidFill>
                <a:schemeClr val="lt1"/>
              </a:solidFill>
              <a:latin typeface="Century"/>
              <a:ea typeface="Century"/>
              <a:cs typeface="Century"/>
              <a:sym typeface="Century"/>
            </a:endParaRPr>
          </a:p>
        </p:txBody>
      </p:sp>
      <p:pic>
        <p:nvPicPr>
          <p:cNvPr id="124" name="Google Shape;124;p7"/>
          <p:cNvPicPr preferRelativeResize="0"/>
          <p:nvPr/>
        </p:nvPicPr>
        <p:blipFill rotWithShape="1">
          <a:blip r:embed="rId4">
            <a:alphaModFix/>
          </a:blip>
          <a:srcRect b="0" l="13752" r="5589" t="0"/>
          <a:stretch/>
        </p:blipFill>
        <p:spPr>
          <a:xfrm>
            <a:off x="1213002" y="1319501"/>
            <a:ext cx="5022198" cy="3496351"/>
          </a:xfrm>
          <a:prstGeom prst="rect">
            <a:avLst/>
          </a:prstGeom>
          <a:noFill/>
          <a:ln>
            <a:noFill/>
          </a:ln>
        </p:spPr>
      </p:pic>
      <p:sp>
        <p:nvSpPr>
          <p:cNvPr id="125" name="Google Shape;125;p7"/>
          <p:cNvSpPr txBox="1"/>
          <p:nvPr/>
        </p:nvSpPr>
        <p:spPr>
          <a:xfrm>
            <a:off x="1025600" y="4815850"/>
            <a:ext cx="5397000" cy="352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1700">
                <a:solidFill>
                  <a:schemeClr val="lt1"/>
                </a:solidFill>
                <a:latin typeface="Century"/>
                <a:ea typeface="Century"/>
                <a:cs typeface="Century"/>
                <a:sym typeface="Century"/>
              </a:rPr>
              <a:t>Lillian Gish in </a:t>
            </a:r>
            <a:r>
              <a:rPr i="1" lang="en-US" sz="1700">
                <a:solidFill>
                  <a:schemeClr val="lt1"/>
                </a:solidFill>
                <a:latin typeface="Century"/>
                <a:ea typeface="Century"/>
                <a:cs typeface="Century"/>
                <a:sym typeface="Century"/>
              </a:rPr>
              <a:t>The Wind</a:t>
            </a:r>
            <a:r>
              <a:rPr lang="en-US" sz="1700">
                <a:solidFill>
                  <a:schemeClr val="lt1"/>
                </a:solidFill>
                <a:latin typeface="Century"/>
                <a:ea typeface="Century"/>
                <a:cs typeface="Century"/>
                <a:sym typeface="Century"/>
              </a:rPr>
              <a:t> (1928)</a:t>
            </a:r>
            <a:endParaRPr b="0" sz="1700" u="none" cap="none" strike="noStrike">
              <a:solidFill>
                <a:schemeClr val="lt1"/>
              </a:solidFill>
              <a:latin typeface="Century"/>
              <a:ea typeface="Century"/>
              <a:cs typeface="Century"/>
              <a:sym typeface="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5"/>
          <p:cNvPicPr preferRelativeResize="0"/>
          <p:nvPr/>
        </p:nvPicPr>
        <p:blipFill rotWithShape="1">
          <a:blip r:embed="rId3">
            <a:alphaModFix/>
          </a:blip>
          <a:srcRect b="0" l="0" r="0" t="0"/>
          <a:stretch/>
        </p:blipFill>
        <p:spPr>
          <a:xfrm>
            <a:off x="1" y="0"/>
            <a:ext cx="12191999" cy="6858000"/>
          </a:xfrm>
          <a:prstGeom prst="rect">
            <a:avLst/>
          </a:prstGeom>
          <a:noFill/>
          <a:ln>
            <a:noFill/>
          </a:ln>
        </p:spPr>
      </p:pic>
      <p:sp>
        <p:nvSpPr>
          <p:cNvPr id="131" name="Google Shape;131;p5"/>
          <p:cNvSpPr txBox="1"/>
          <p:nvPr/>
        </p:nvSpPr>
        <p:spPr>
          <a:xfrm>
            <a:off x="955800" y="1720500"/>
            <a:ext cx="45552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Sjöström himself stars in the film as the infamous outlaw. During his time in Sweden, he both acted in and directed films, but </a:t>
            </a:r>
            <a:r>
              <a:rPr lang="en-US" sz="2400">
                <a:solidFill>
                  <a:schemeClr val="lt1"/>
                </a:solidFill>
                <a:latin typeface="Century"/>
                <a:ea typeface="Century"/>
                <a:cs typeface="Century"/>
                <a:sym typeface="Century"/>
              </a:rPr>
              <a:t>when he moved to Hollywood he focused his energy on directing. In later life, he starred in Ingmar Bergman’s </a:t>
            </a:r>
            <a:r>
              <a:rPr i="1" lang="en-US" sz="2400">
                <a:solidFill>
                  <a:schemeClr val="lt1"/>
                </a:solidFill>
                <a:latin typeface="Century"/>
                <a:ea typeface="Century"/>
                <a:cs typeface="Century"/>
                <a:sym typeface="Century"/>
              </a:rPr>
              <a:t>Wild Strawberries</a:t>
            </a:r>
            <a:r>
              <a:rPr lang="en-US" sz="2400">
                <a:solidFill>
                  <a:schemeClr val="lt1"/>
                </a:solidFill>
                <a:latin typeface="Century"/>
                <a:ea typeface="Century"/>
                <a:cs typeface="Century"/>
                <a:sym typeface="Century"/>
              </a:rPr>
              <a:t> (1957).</a:t>
            </a:r>
            <a:endParaRPr b="0" sz="2400" u="none" cap="none" strike="noStrike">
              <a:solidFill>
                <a:schemeClr val="lt1"/>
              </a:solidFill>
              <a:latin typeface="Century"/>
              <a:ea typeface="Century"/>
              <a:cs typeface="Century"/>
              <a:sym typeface="Century"/>
            </a:endParaRPr>
          </a:p>
        </p:txBody>
      </p:sp>
      <p:pic>
        <p:nvPicPr>
          <p:cNvPr id="132" name="Google Shape;132;p5"/>
          <p:cNvPicPr preferRelativeResize="0"/>
          <p:nvPr/>
        </p:nvPicPr>
        <p:blipFill>
          <a:blip r:embed="rId4">
            <a:alphaModFix/>
          </a:blip>
          <a:stretch>
            <a:fillRect/>
          </a:stretch>
        </p:blipFill>
        <p:spPr>
          <a:xfrm>
            <a:off x="5831168" y="1490900"/>
            <a:ext cx="5076058" cy="387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138" name="Google Shape;138;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39" name="Google Shape;139;p8"/>
          <p:cNvPicPr preferRelativeResize="0"/>
          <p:nvPr/>
        </p:nvPicPr>
        <p:blipFill rotWithShape="1">
          <a:blip r:embed="rId3">
            <a:alphaModFix/>
          </a:blip>
          <a:srcRect b="0" l="0" r="0" t="0"/>
          <a:stretch/>
        </p:blipFill>
        <p:spPr>
          <a:xfrm>
            <a:off x="1" y="0"/>
            <a:ext cx="12191999" cy="6858000"/>
          </a:xfrm>
          <a:prstGeom prst="rect">
            <a:avLst/>
          </a:prstGeom>
          <a:noFill/>
          <a:ln>
            <a:noFill/>
          </a:ln>
        </p:spPr>
      </p:pic>
      <p:sp>
        <p:nvSpPr>
          <p:cNvPr id="140" name="Google Shape;140;p8"/>
          <p:cNvSpPr txBox="1"/>
          <p:nvPr/>
        </p:nvSpPr>
        <p:spPr>
          <a:xfrm>
            <a:off x="5706125" y="2089938"/>
            <a:ext cx="5503200" cy="267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lang="en-US" sz="2400">
                <a:solidFill>
                  <a:schemeClr val="lt1"/>
                </a:solidFill>
                <a:latin typeface="Century"/>
                <a:ea typeface="Century"/>
                <a:cs typeface="Century"/>
                <a:sym typeface="Century"/>
              </a:rPr>
              <a:t>Unhappy with the advent of the talkie, Sjöström left Hollywood to return to Sweden in 1930. He only directed 2 more films before deciding to dedicate his time to theatre acting and </a:t>
            </a:r>
            <a:r>
              <a:rPr lang="en-US" sz="2400">
                <a:solidFill>
                  <a:schemeClr val="lt1"/>
                </a:solidFill>
                <a:latin typeface="Century"/>
                <a:ea typeface="Century"/>
                <a:cs typeface="Century"/>
                <a:sym typeface="Century"/>
              </a:rPr>
              <a:t>leading</a:t>
            </a:r>
            <a:r>
              <a:rPr lang="en-US" sz="2400">
                <a:solidFill>
                  <a:schemeClr val="lt1"/>
                </a:solidFill>
                <a:latin typeface="Century"/>
                <a:ea typeface="Century"/>
                <a:cs typeface="Century"/>
                <a:sym typeface="Century"/>
              </a:rPr>
              <a:t> the Svensk Filmindustri, Sweden’s largest film studio.</a:t>
            </a:r>
            <a:endParaRPr b="0" sz="2400" u="none" cap="none" strike="noStrike">
              <a:solidFill>
                <a:schemeClr val="lt1"/>
              </a:solidFill>
              <a:latin typeface="Century"/>
              <a:ea typeface="Century"/>
              <a:cs typeface="Century"/>
              <a:sym typeface="Century"/>
            </a:endParaRPr>
          </a:p>
        </p:txBody>
      </p:sp>
      <p:pic>
        <p:nvPicPr>
          <p:cNvPr id="141" name="Google Shape;141;p8"/>
          <p:cNvPicPr preferRelativeResize="0"/>
          <p:nvPr/>
        </p:nvPicPr>
        <p:blipFill>
          <a:blip r:embed="rId4">
            <a:alphaModFix/>
          </a:blip>
          <a:stretch>
            <a:fillRect/>
          </a:stretch>
        </p:blipFill>
        <p:spPr>
          <a:xfrm>
            <a:off x="1810913" y="819087"/>
            <a:ext cx="3236175" cy="4458025"/>
          </a:xfrm>
          <a:prstGeom prst="rect">
            <a:avLst/>
          </a:prstGeom>
          <a:noFill/>
          <a:ln>
            <a:noFill/>
          </a:ln>
        </p:spPr>
      </p:pic>
      <p:sp>
        <p:nvSpPr>
          <p:cNvPr id="142" name="Google Shape;142;p8"/>
          <p:cNvSpPr txBox="1"/>
          <p:nvPr/>
        </p:nvSpPr>
        <p:spPr>
          <a:xfrm>
            <a:off x="1810953" y="5360321"/>
            <a:ext cx="32361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lang="en-US" sz="1500">
                <a:solidFill>
                  <a:schemeClr val="lt1"/>
                </a:solidFill>
                <a:latin typeface="Century"/>
                <a:ea typeface="Century"/>
                <a:cs typeface="Century"/>
                <a:sym typeface="Century"/>
              </a:rPr>
              <a:t>Sjöström a</a:t>
            </a:r>
            <a:r>
              <a:rPr lang="en-US" sz="1500">
                <a:solidFill>
                  <a:schemeClr val="lt1"/>
                </a:solidFill>
                <a:latin typeface="Century"/>
                <a:ea typeface="Century"/>
                <a:cs typeface="Century"/>
                <a:sym typeface="Century"/>
              </a:rPr>
              <a:t>nd Charlie Chaplin during a visit to Chaplin Studios in 1925.</a:t>
            </a:r>
            <a:endParaRPr sz="1500">
              <a:solidFill>
                <a:schemeClr val="lt1"/>
              </a:solidFill>
              <a:latin typeface="Century"/>
              <a:ea typeface="Century"/>
              <a:cs typeface="Century"/>
              <a:sym typeface="Centur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6"/>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48" name="Google Shape;148;p6"/>
          <p:cNvSpPr txBox="1"/>
          <p:nvPr/>
        </p:nvSpPr>
        <p:spPr>
          <a:xfrm>
            <a:off x="960325" y="1720500"/>
            <a:ext cx="46545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Sjöström did all of his own stunts for the film, including the nail-biting cliff scene. Although he was secured by a hidden cable, the hook holding the cable to the cliff broke at the last second, and he would have plunged to his death if not for a quick rescue by a crew member.</a:t>
            </a:r>
            <a:endParaRPr b="0" i="0" sz="2400" u="none" cap="none" strike="noStrike">
              <a:solidFill>
                <a:schemeClr val="lt1"/>
              </a:solidFill>
              <a:latin typeface="Century"/>
              <a:ea typeface="Century"/>
              <a:cs typeface="Century"/>
              <a:sym typeface="Century"/>
            </a:endParaRPr>
          </a:p>
        </p:txBody>
      </p:sp>
      <p:pic>
        <p:nvPicPr>
          <p:cNvPr id="149" name="Google Shape;149;p6"/>
          <p:cNvPicPr preferRelativeResize="0"/>
          <p:nvPr/>
        </p:nvPicPr>
        <p:blipFill>
          <a:blip r:embed="rId4">
            <a:alphaModFix/>
          </a:blip>
          <a:stretch>
            <a:fillRect/>
          </a:stretch>
        </p:blipFill>
        <p:spPr>
          <a:xfrm>
            <a:off x="5975775" y="1600513"/>
            <a:ext cx="5145825" cy="36569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sp>
        <p:nvSpPr>
          <p:cNvPr id="155" name="Google Shape;155;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56" name="Google Shape;156;p10"/>
          <p:cNvPicPr preferRelativeResize="0"/>
          <p:nvPr/>
        </p:nvPicPr>
        <p:blipFill rotWithShape="1">
          <a:blip r:embed="rId3">
            <a:alphaModFix/>
          </a:blip>
          <a:srcRect b="0" l="0" r="0" t="0"/>
          <a:stretch/>
        </p:blipFill>
        <p:spPr>
          <a:xfrm>
            <a:off x="1" y="0"/>
            <a:ext cx="12192000" cy="6858000"/>
          </a:xfrm>
          <a:prstGeom prst="rect">
            <a:avLst/>
          </a:prstGeom>
          <a:noFill/>
          <a:ln>
            <a:noFill/>
          </a:ln>
        </p:spPr>
      </p:pic>
      <p:sp>
        <p:nvSpPr>
          <p:cNvPr id="157" name="Google Shape;157;p10"/>
          <p:cNvSpPr txBox="1"/>
          <p:nvPr/>
        </p:nvSpPr>
        <p:spPr>
          <a:xfrm>
            <a:off x="838200" y="2274600"/>
            <a:ext cx="38607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entury"/>
              <a:ea typeface="Century"/>
              <a:cs typeface="Century"/>
              <a:sym typeface="Century"/>
            </a:endParaRPr>
          </a:p>
        </p:txBody>
      </p:sp>
      <p:sp>
        <p:nvSpPr>
          <p:cNvPr id="158" name="Google Shape;158;p10"/>
          <p:cNvSpPr txBox="1"/>
          <p:nvPr/>
        </p:nvSpPr>
        <p:spPr>
          <a:xfrm>
            <a:off x="6172200" y="2043750"/>
            <a:ext cx="5181600" cy="277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lt1"/>
                </a:solidFill>
                <a:latin typeface="Century"/>
                <a:ea typeface="Century"/>
                <a:cs typeface="Century"/>
                <a:sym typeface="Century"/>
              </a:rPr>
              <a:t>Edith Erastoff, who </a:t>
            </a:r>
            <a:r>
              <a:rPr lang="en-US" sz="2400">
                <a:solidFill>
                  <a:schemeClr val="lt1"/>
                </a:solidFill>
                <a:latin typeface="Century"/>
                <a:ea typeface="Century"/>
                <a:cs typeface="Century"/>
                <a:sym typeface="Century"/>
              </a:rPr>
              <a:t>stars alongside Sjöström as Eyvind’s wife Hella, actually married Sjöström in 1922. At the time of filming, she was pregnant with their daughter, Guje Lagerwall, who went on to become an actress herself.</a:t>
            </a:r>
            <a:endParaRPr sz="2400">
              <a:solidFill>
                <a:schemeClr val="lt1"/>
              </a:solidFill>
              <a:latin typeface="Century"/>
              <a:ea typeface="Century"/>
              <a:cs typeface="Century"/>
              <a:sym typeface="Century"/>
            </a:endParaRPr>
          </a:p>
        </p:txBody>
      </p:sp>
      <p:pic>
        <p:nvPicPr>
          <p:cNvPr id="159" name="Google Shape;159;p10"/>
          <p:cNvPicPr preferRelativeResize="0"/>
          <p:nvPr/>
        </p:nvPicPr>
        <p:blipFill>
          <a:blip r:embed="rId4">
            <a:alphaModFix/>
          </a:blip>
          <a:stretch>
            <a:fillRect/>
          </a:stretch>
        </p:blipFill>
        <p:spPr>
          <a:xfrm>
            <a:off x="2258450" y="962416"/>
            <a:ext cx="3075550" cy="4933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2024-03-18T12:59:32Z</dcterms:created>
  <dc:creator>Jennifer Alexander (student)</dc:creator>
</cp:coreProperties>
</file>