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8" r:id="rId3"/>
    <p:sldId id="277" r:id="rId4"/>
    <p:sldId id="279" r:id="rId5"/>
    <p:sldId id="280" r:id="rId6"/>
    <p:sldId id="281" r:id="rId7"/>
    <p:sldId id="283" r:id="rId8"/>
    <p:sldId id="282" r:id="rId9"/>
    <p:sldId id="287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6399A6-84D7-42DF-86CC-22B8C70F3608}" v="235" dt="2026-03-11T01:40:44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8B1DC-E7DE-4703-B377-A4C69E3AB934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4C256-EC99-4888-912D-7EC8899C4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02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53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5032C-C912-A70A-138D-B83C68009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FB605-D37E-0CA8-C2A1-568999A7F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133A27-D3CE-E7D2-AF23-4F6747C30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08AF2-77B5-B6C5-87EC-911B3960B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35D56-D34D-A40C-DFB7-35D35526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333D6-3637-F595-B1EC-2B7B01D2B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2491E-6BC3-6EDB-36F2-FFFE219DA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043A7-FD84-A48A-DAA3-A3C6F839F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1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81666-2908-AE0D-73FF-D1DDE2E49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49CE3-4CA7-8374-195F-C4DA127FA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6FD0B-7B2F-EBB1-EA8E-27AF76DF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E9EB-A583-D9C3-C0FB-F04CEF5E6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3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3B450-26A3-03F8-CBCF-308C4143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01AEA-3447-7A8C-11AE-16CA8D40F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E05EA-B7CF-4F20-A12B-683F7507E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2C3B-D926-5189-12DD-6F47FC06C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0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E102E-1DC1-CCB5-7D41-E6234A635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48B7B-50EF-AAFA-7C63-F2E8D7831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5955B-C8FD-9833-7441-D983484D1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F0CBB-3F17-B11F-44B7-301ABBE5B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9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A7C40-59EA-7CB2-2D2B-8D3AF4B5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51AA0-BB85-2DF1-6F47-DE939997A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DAB81-260D-2FCE-A196-7DF570B0A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027CA-8E46-020F-92FB-72683F783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82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8292-55A2-7A1D-40D0-F99E6728E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75861-709B-7B48-B4AD-84B334961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D5818-31EF-CA5E-8D9E-048E4A2BC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CBD0C-4D38-4EA0-031B-0CB577002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9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54D4E-0C51-ACE0-BCE2-35DFE59DE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8356C-A6A5-988A-9878-BF7C1E6F1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76C5-F078-31A7-962E-F0120B54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7EB08-BF2A-A9EC-E7EB-14467D07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930D9-9608-B5A8-067B-1259290E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53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946E-643C-5B42-9C51-D48E80EA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32FED-4E83-7195-D0A9-1142D5E78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CF0B7-2A88-213B-2B05-2DB150B1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DB38-67CA-5EBE-F639-6F04867A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73C4-4FEC-7E85-E249-4574CA68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86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F178B-9F01-A8D4-BF06-BCFA49B8F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213F2-CED7-ED3F-08A4-BA40F906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0A476-52C5-9914-B4A6-951804C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B6D8E-4220-882B-15B1-A94B529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D676F-9BAC-E2AB-3A5E-BA5DC8CA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3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AAD7-54FE-0F54-D7F2-CB3AA06C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6ACC-C933-E5FB-2294-5D0E2CE36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F619E-2DD8-7BB6-B3D4-E0D659DA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16B9-5C1D-CEB5-BE46-D906FBC8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74C0D-781E-94D1-5D83-2261B986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24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FAF9-E049-2B75-AAA2-4C35E9B4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E42A9-8B1F-97A8-1071-EA7E584E0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6815-E619-A1A0-1D94-13B1B132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9738E-AED0-21EA-E730-0F17345C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B544D-F347-5F46-765D-558438CF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F749-A330-2ACA-3F6E-3B1666F1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AF5A-1392-D955-2861-52B1913E5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C1B96-C0EA-0B12-7037-1C0B0C38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44795-2041-6609-D15B-2BDA1474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7397F-E13B-760C-EB4B-AD610F85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A532E-2C06-EA2B-5A6E-181AB239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18CD-7587-AB24-08BB-8679701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CF318-2499-A03C-2678-DFBDE667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B52D6-C51D-ACD8-3BC8-13A4A8C14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F03FB-A64A-AFF1-244F-3D6447C47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EEB44-6B61-4898-46D0-D16540609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90983F-EF88-477B-52B1-149B4C68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30FCD-15CB-F607-97A0-BAA3D609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AC8AC-319A-6AF4-0CC1-F2507B1F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18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EE72-DACF-2B74-A478-3E9FAC23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89A7F-0E12-C7CE-E94E-C5C48D94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3D866-D82E-E5FD-AB91-C8407CDF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57BBE-FA45-4F09-513C-284C67CC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025A09-2C7B-5355-1175-4BFD9BBE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88255-16AD-8F73-060F-D33A9AEA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C8DF4-62CA-C8B4-F9EC-50F09C4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40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A7BE-1E0D-22E9-3D4B-817EBA10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895F1-A85C-DB7B-D19F-C4C7AD3E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E6182-7584-01F8-EE3A-E4EA7D447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10DC4-3795-9E97-C08A-5F36D8BE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B0528-9062-7D86-5086-622BC0F8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068-8AFE-F6E6-1461-DB0101BC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14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6B1F-A84D-8AC1-6E4B-EBEAF5EA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93FC1-16F6-AFDF-DEEB-4ED894141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9B06B-F70F-FD9C-53AE-78743D3C9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38EDB-E008-065E-5863-A2AC12BE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CCF7F-AF4D-ACF8-A5EB-408358C4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80E78-5165-F4CD-D190-D6E6F356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7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B2F98-E7F4-033D-C37E-B239661C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5229B-8A6C-5661-1755-ACE16EC31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06F1E-E2A3-02BB-1F1C-A7FEB928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20C55-12E1-487E-ADAF-3A208F8D6C63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E184A-E696-0F8B-1CF7-5F7A741DE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42D0-3D08-7C58-D764-08E8C3344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25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1C82-4F7F-CB3B-4080-9754F66D3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57C4F-7FF5-4E60-F1D0-CA321A718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A5220BD8-FBE7-3630-25D5-BB9DE40AF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">
            <a:extLst>
              <a:ext uri="{FF2B5EF4-FFF2-40B4-BE49-F238E27FC236}">
                <a16:creationId xmlns:a16="http://schemas.microsoft.com/office/drawing/2014/main" id="{79C2C0AF-9C71-E7DA-C52F-8669EE38F4C3}"/>
              </a:ext>
            </a:extLst>
          </p:cNvPr>
          <p:cNvSpPr txBox="1"/>
          <p:nvPr/>
        </p:nvSpPr>
        <p:spPr>
          <a:xfrm>
            <a:off x="3503023" y="609829"/>
            <a:ext cx="50184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1" i="1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Finis </a:t>
            </a:r>
            <a:r>
              <a:rPr lang="en-GB" sz="6000" b="1" i="1" u="none" strike="noStrike" cap="none" dirty="0" err="1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Terræ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Jean 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Epstei</a:t>
            </a:r>
            <a:r>
              <a:rPr lang="en-GB" sz="2400" b="0" i="0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n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(1929)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44E1F0-66B7-E814-2B7C-432A4F29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928" y="2601404"/>
            <a:ext cx="4082143" cy="30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2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B7E52-76D2-7D21-9CC7-F3193D2B3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5026F-5E96-DF00-EA02-D783612C89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E8B5-40DE-54C2-549A-40F59314AA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F6DCA8E7-E1B3-61B8-E774-5CE3CA530A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58F1E-64D3-DEAB-5285-B4224E0AF0B9}"/>
              </a:ext>
            </a:extLst>
          </p:cNvPr>
          <p:cNvSpPr txBox="1"/>
          <p:nvPr/>
        </p:nvSpPr>
        <p:spPr>
          <a:xfrm>
            <a:off x="4485885" y="718289"/>
            <a:ext cx="6662535" cy="5421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Although a Catholic, Epstein had a Jewish father. Considered Jewish by the racial criteria of the Vichy government, Epstein was banned from any studio work during the German occupation of France.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8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Epstein and his sister, and frequent collaborator, Marie, were arrested by the Gestapo in 1944, only evading deportation through the intervention of the Red Cross. </a:t>
            </a:r>
          </a:p>
          <a:p>
            <a:pPr lvl="1" algn="ctr">
              <a:lnSpc>
                <a:spcPct val="115000"/>
              </a:lnSpc>
              <a:spcAft>
                <a:spcPts val="800"/>
              </a:spcAft>
            </a:pPr>
            <a:endParaRPr lang="en-GB" sz="8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Epstein’s films were hidden from the Nazi authorities by his friends, filmmaker Germaine Dulac and archivist Henri Langlois.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208A829-4064-276C-8F48-52B98D45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49" y="989876"/>
            <a:ext cx="3435287" cy="43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A45D8B-2E66-7A5A-B0AC-49514B0C0976}"/>
              </a:ext>
            </a:extLst>
          </p:cNvPr>
          <p:cNvSpPr txBox="1"/>
          <p:nvPr/>
        </p:nvSpPr>
        <p:spPr>
          <a:xfrm>
            <a:off x="1006449" y="5365005"/>
            <a:ext cx="34352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Marie Epstein (1899-1995), an actress, film preservationist, screenwriter, and director  in her own right.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090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7397-4D6D-07B1-7A74-75F90547B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D486-B800-DE90-16EC-90C34A416C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324E6-0084-D8AD-34E9-48E651A5D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4F4F07D9-4DA8-592C-8688-35016501A3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761AB-FEF8-2795-5435-61970EF9BC03}"/>
              </a:ext>
            </a:extLst>
          </p:cNvPr>
          <p:cNvSpPr txBox="1"/>
          <p:nvPr/>
        </p:nvSpPr>
        <p:spPr>
          <a:xfrm>
            <a:off x="853923" y="866908"/>
            <a:ext cx="7318528" cy="517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When Henri Langlois founded the Cinémathèque Française in 1936 – with help from Marie – the first print he acquired was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Fall of the House of Usher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Jean died in 1953. The same year, Marie started work as a technical director restoring avantgarde film for the Cinémathèque.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At this time, Jean Epstein’s films were rarely screened. Only in the late 1990s did his reputation revive, when the opening of his personal archive revealed manuscripts, letters, and a pseudonymous treatise on ‘Masculine Homosexual Ethics’ from the 1930s.</a:t>
            </a:r>
          </a:p>
        </p:txBody>
      </p:sp>
      <p:pic>
        <p:nvPicPr>
          <p:cNvPr id="8194" name="Picture 2" descr="Regisseur Jean Epstein">
            <a:extLst>
              <a:ext uri="{FF2B5EF4-FFF2-40B4-BE49-F238E27FC236}">
                <a16:creationId xmlns:a16="http://schemas.microsoft.com/office/drawing/2014/main" id="{0930BF58-26F3-305A-C39B-111388F0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464" y="1430205"/>
            <a:ext cx="2981536" cy="399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BBC05-A47C-219E-15DA-DB2F7A61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B633-946E-DAEF-27F1-50EF19EB60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8CA6C-ED4A-9612-0355-5B7C71762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CDAC5562-283D-1A2D-763D-99C0C52146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2268A-3FDE-AACE-9DBB-EE75F210040C}"/>
              </a:ext>
            </a:extLst>
          </p:cNvPr>
          <p:cNvSpPr txBox="1"/>
          <p:nvPr/>
        </p:nvSpPr>
        <p:spPr>
          <a:xfrm>
            <a:off x="3894665" y="752379"/>
            <a:ext cx="7128933" cy="569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Jean Epstein was born in Warsaw (part of the Imperial Russian Empire) in 1897. He was raised in Switzerland by a Polish father and a French mother.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 a child, Epstein was terrified of the cinema due to stories of the freak immolation of a local bishop at a cinema, writing in later life: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“In my premature logic, I told myself that if a bishop can die at the cinema, all the more reasonable that I would, since I was surely not so well protected by the will of God”.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teenage love for Chaplin films, shared by him and his sister, Marie, soon relieved him of any fears</a:t>
            </a:r>
            <a:r>
              <a:rPr lang="en-GB" sz="23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3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 descr="The Sea Speaks: Two Sound Films by Jean Epstein — The Chiseler">
            <a:extLst>
              <a:ext uri="{FF2B5EF4-FFF2-40B4-BE49-F238E27FC236}">
                <a16:creationId xmlns:a16="http://schemas.microsoft.com/office/drawing/2014/main" id="{CF3324E6-A541-B8DA-B84F-D16E5B7EA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13715"/>
          <a:stretch>
            <a:fillRect/>
          </a:stretch>
        </p:blipFill>
        <p:spPr bwMode="auto">
          <a:xfrm>
            <a:off x="831211" y="1261031"/>
            <a:ext cx="2817920" cy="43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1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C6176-194B-2180-7D51-D7BD3BD4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0740-3783-A4CC-D2E3-E8F7FE2B9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9215A-D051-AE07-6CB2-5A11BDC96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AAD04932-9AC7-834F-5F3B-8B4CECA4B7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101E6-FB78-1168-9F23-17171137BB19}"/>
              </a:ext>
            </a:extLst>
          </p:cNvPr>
          <p:cNvSpPr txBox="1"/>
          <p:nvPr/>
        </p:nvSpPr>
        <p:spPr>
          <a:xfrm>
            <a:off x="939800" y="843189"/>
            <a:ext cx="10160001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1914, Epstein moved to Lyon, originally to pursue medicine. Here, he worked as a secretary for one of the forefathers of cinema: Auguste Lumière.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5F84EFA-550F-3E8A-449D-BCBAD328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92" y="1819321"/>
            <a:ext cx="5380784" cy="40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5CEE8E-5CC0-B925-3131-63C396FB4C3F}"/>
              </a:ext>
            </a:extLst>
          </p:cNvPr>
          <p:cNvSpPr txBox="1"/>
          <p:nvPr/>
        </p:nvSpPr>
        <p:spPr>
          <a:xfrm>
            <a:off x="7432134" y="1787819"/>
            <a:ext cx="3759199" cy="503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Epstein started directing his own works in the early 1920s. His early films, such as </a:t>
            </a:r>
            <a:r>
              <a:rPr lang="en-GB" sz="22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Cœur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fidèle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(1923), often attempted to combine avantgarde aesthetics with working-class melodrama.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1926, he founded his own film company, Les Films Jean Epstein.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75979-9B0E-48ED-3D87-892EDD2E820F}"/>
              </a:ext>
            </a:extLst>
          </p:cNvPr>
          <p:cNvSpPr txBox="1"/>
          <p:nvPr/>
        </p:nvSpPr>
        <p:spPr>
          <a:xfrm>
            <a:off x="1648592" y="5870281"/>
            <a:ext cx="5380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Cœur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fidèle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1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73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DD840-46D9-52D8-C980-228DB24F8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F037-546F-9594-81B0-6B883C163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7A0E9-4749-1A0A-41F1-9282EF95E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397FE3CC-7248-A35C-8CA8-847E5F0038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7BE1A-54CF-E6F5-D08D-C88DB3D57FF2}"/>
              </a:ext>
            </a:extLst>
          </p:cNvPr>
          <p:cNvSpPr txBox="1"/>
          <p:nvPr/>
        </p:nvSpPr>
        <p:spPr>
          <a:xfrm>
            <a:off x="1259528" y="842170"/>
            <a:ext cx="5304366" cy="517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Epstein belonged to the avantgarde but was suspicious of its surrealist and abstractionist tendencies.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Nevertheless, surrealist filmmaker Luis Buñuel was the assistant director of two of Epstein’s films – </a:t>
            </a:r>
            <a:r>
              <a:rPr lang="en-GB" sz="22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Mauprat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(1926), and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Fall of the House of Usher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(1928).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During the making of their last film, Buñuel and Epstein’s working relationship imploded.</a:t>
            </a:r>
          </a:p>
        </p:txBody>
      </p:sp>
      <p:pic>
        <p:nvPicPr>
          <p:cNvPr id="2050" name="Picture 2" descr="The Fall of the House of Usher (1928) | MUBI">
            <a:extLst>
              <a:ext uri="{FF2B5EF4-FFF2-40B4-BE49-F238E27FC236}">
                <a16:creationId xmlns:a16="http://schemas.microsoft.com/office/drawing/2014/main" id="{D92BCF9F-4E0A-8688-B51E-87E0907D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7"/>
          <a:stretch>
            <a:fillRect/>
          </a:stretch>
        </p:blipFill>
        <p:spPr bwMode="auto">
          <a:xfrm>
            <a:off x="6676060" y="736237"/>
            <a:ext cx="3536433" cy="219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F90F9-C574-37D4-775A-2AEE970465DB}"/>
              </a:ext>
            </a:extLst>
          </p:cNvPr>
          <p:cNvSpPr txBox="1"/>
          <p:nvPr/>
        </p:nvSpPr>
        <p:spPr>
          <a:xfrm>
            <a:off x="6676060" y="2933968"/>
            <a:ext cx="5380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Fall of the House of Usher (1928)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6D07D-DC93-47F4-B58B-D29BB54D7F8A}"/>
              </a:ext>
            </a:extLst>
          </p:cNvPr>
          <p:cNvSpPr txBox="1"/>
          <p:nvPr/>
        </p:nvSpPr>
        <p:spPr>
          <a:xfrm>
            <a:off x="6676060" y="5954677"/>
            <a:ext cx="5380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Mauprat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(1926)</a:t>
            </a:r>
            <a:endParaRPr lang="en-GB" dirty="0"/>
          </a:p>
        </p:txBody>
      </p:sp>
      <p:pic>
        <p:nvPicPr>
          <p:cNvPr id="2056" name="Picture 8" descr="Mauprat (1926) - IMDb">
            <a:extLst>
              <a:ext uri="{FF2B5EF4-FFF2-40B4-BE49-F238E27FC236}">
                <a16:creationId xmlns:a16="http://schemas.microsoft.com/office/drawing/2014/main" id="{99B11095-6AE6-F797-94A1-97DB4B5D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60" y="3195578"/>
            <a:ext cx="3536433" cy="273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6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BC68E-810A-8FEB-793E-1E2E57891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E8DC-6113-2E08-FB2D-313621931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C14F1-47FD-42C5-307A-A7F16AC50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9C85A661-4B30-23BB-E81D-530C3B33CE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0A0B97-B942-C0F9-3131-DE40F75C5193}"/>
              </a:ext>
            </a:extLst>
          </p:cNvPr>
          <p:cNvSpPr txBox="1"/>
          <p:nvPr/>
        </p:nvSpPr>
        <p:spPr>
          <a:xfrm>
            <a:off x="5519138" y="728464"/>
            <a:ext cx="5617632" cy="5562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After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Fall of the House of Usher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Epstein wrote that it was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“impossible to further capture the real using the unreal.”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8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Finis </a:t>
            </a:r>
            <a:r>
              <a:rPr lang="en-GB" sz="22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Terræ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was thus a turning point, and his “attempt to get past this dead end” by hybridising his cinematic impulses – poetic experimentation and documentary.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8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Scorned by the French intelligentsia, and stranded by increasingly commercial cinema, he entered a period of financial crisis.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FCBB7-905E-DCFB-CBE3-436CC777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664" y="1520772"/>
            <a:ext cx="4552118" cy="3309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2AAAF7-0965-C13B-EDEA-EB15BA3C1A98}"/>
              </a:ext>
            </a:extLst>
          </p:cNvPr>
          <p:cNvSpPr txBox="1"/>
          <p:nvPr/>
        </p:nvSpPr>
        <p:spPr>
          <a:xfrm>
            <a:off x="792664" y="4823548"/>
            <a:ext cx="59679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Finis </a:t>
            </a:r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Terræ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GB" sz="11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09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AD71-1767-8D1C-E069-F2CC1B351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DD3D-BDE7-A325-84D7-ACCCA08344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425DB-87CE-25E0-6E4D-04AE823F8A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7360FD4F-0182-2153-9043-36EB3EE058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3D5C00-ED0E-690C-71CC-91BE7830717E}"/>
              </a:ext>
            </a:extLst>
          </p:cNvPr>
          <p:cNvSpPr txBox="1"/>
          <p:nvPr/>
        </p:nvSpPr>
        <p:spPr>
          <a:xfrm>
            <a:off x="969432" y="820538"/>
            <a:ext cx="6599767" cy="517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With debts looming, Epstein travelled to the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Ouessant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1928. 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 was drawn to the culturally distinct coastal communities of Brittany – their geographical remoteness, the use of Breton (a Celtic language), an imperviousness to industrial modernity, and of course, the sea.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 took time for Epstein and his skeleton crew to gain the trust of locals, but eventually he was able to shoot with the local non-professional actors, who helped develop the script.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D9651-DFB9-6DA4-AADD-E56B01B18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991" y="1324780"/>
            <a:ext cx="3388577" cy="1880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384B5-07DC-2D48-BA51-401ECFEE9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990" y="3361684"/>
            <a:ext cx="3388577" cy="1896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D7386-52C6-DDCE-81C3-2E42FC734CB6}"/>
              </a:ext>
            </a:extLst>
          </p:cNvPr>
          <p:cNvSpPr txBox="1"/>
          <p:nvPr/>
        </p:nvSpPr>
        <p:spPr>
          <a:xfrm>
            <a:off x="7828482" y="5257800"/>
            <a:ext cx="3183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Archival material from the film 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Jean Epstein, Young Oceans of Cinema (2011)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68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5421-FF6B-7C04-7528-B57FCFB5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D80F-A234-B2CE-9873-DF540630CA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CD573-19E3-46E9-1002-86B6AFBC05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94EF57ED-E91F-7746-DD9F-0112A2C0E6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9F862-4E6C-090C-A2C8-1EBA21D4EB90}"/>
              </a:ext>
            </a:extLst>
          </p:cNvPr>
          <p:cNvSpPr txBox="1"/>
          <p:nvPr/>
        </p:nvSpPr>
        <p:spPr>
          <a:xfrm>
            <a:off x="4285690" y="647501"/>
            <a:ext cx="7022042" cy="5562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Central to Epstein’s films was the concept of ‘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photogénie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’, described as a form of animism in which our perception of the material world is transformed through the camera to intense affect.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Epstein wrote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“On screen, there is no still life. Objects take on airs. Trees gesticulate. Mountains…signify. Each element of staging becomes a character.”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i="1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 a modernist, he believed cinema’s task was to become purely cinematic – to employ  techniques such as slow motion, close-ups, and superimposition to reveal that which is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photogénic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70" name="Picture 6" descr="Mauprat (1926) dir. Jean Epstein : r/CineShots">
            <a:extLst>
              <a:ext uri="{FF2B5EF4-FFF2-40B4-BE49-F238E27FC236}">
                <a16:creationId xmlns:a16="http://schemas.microsoft.com/office/drawing/2014/main" id="{C5AB00A8-1832-4E10-B300-F6FF54129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86" y="718621"/>
            <a:ext cx="2985704" cy="227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œur fidèle﻿">
            <a:extLst>
              <a:ext uri="{FF2B5EF4-FFF2-40B4-BE49-F238E27FC236}">
                <a16:creationId xmlns:a16="http://schemas.microsoft.com/office/drawing/2014/main" id="{749EF30B-8EF1-3569-5DBF-5EF8B216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86" y="3581083"/>
            <a:ext cx="2985704" cy="223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C3FAE-CE33-CB99-796E-E8B9E9D74E10}"/>
              </a:ext>
            </a:extLst>
          </p:cNvPr>
          <p:cNvSpPr txBox="1"/>
          <p:nvPr/>
        </p:nvSpPr>
        <p:spPr>
          <a:xfrm>
            <a:off x="1299986" y="2989020"/>
            <a:ext cx="2985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Mauprat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(1926)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51AE6-F3C6-0DEC-3A1F-834732398BF8}"/>
              </a:ext>
            </a:extLst>
          </p:cNvPr>
          <p:cNvSpPr txBox="1"/>
          <p:nvPr/>
        </p:nvSpPr>
        <p:spPr>
          <a:xfrm>
            <a:off x="1299986" y="5841322"/>
            <a:ext cx="2985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Cœur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fidèle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1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33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54F8D-44E8-877F-8381-C59F0FAD0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94E8-1C9C-4996-BCA3-AB926B3557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CA497-8370-1A2F-D8A7-072F4FD66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A59734A3-5B6D-D9C8-7068-C95AFB5123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E5FB4-6EBE-68F6-4497-5051C4C72521}"/>
              </a:ext>
            </a:extLst>
          </p:cNvPr>
          <p:cNvSpPr txBox="1"/>
          <p:nvPr/>
        </p:nvSpPr>
        <p:spPr>
          <a:xfrm>
            <a:off x="1022879" y="685046"/>
            <a:ext cx="10146242" cy="604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Epstein maintained that Finis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Terræ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(named after the region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Finistère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and meaning End of the Earth), was not documentary, but “fact”.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Critics responded largely positively to the release of Finis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Terræ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One review, from The Manchester Guardian, remarked: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“it has a beauty and dignity which is rare, and a rhythm which is M. Epstein’s gift.”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6543212-452C-09EC-7C1D-8E5505AE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682564"/>
            <a:ext cx="4167940" cy="31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6D6385C-778A-5C53-ACFC-C55BFDCC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9" y="1684829"/>
            <a:ext cx="4223886" cy="31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206C5-6D73-AA18-9093-C562F96B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AAF4-E89B-1E2C-C515-A81051C9C4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F4885-8136-0E3B-80DD-B33D5D694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DB578E1-EAEC-7440-E26B-C4EDD16AC0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8516B-5CBE-924B-B0B6-44F5E55985CF}"/>
              </a:ext>
            </a:extLst>
          </p:cNvPr>
          <p:cNvSpPr txBox="1"/>
          <p:nvPr/>
        </p:nvSpPr>
        <p:spPr>
          <a:xfrm>
            <a:off x="763840" y="4396341"/>
            <a:ext cx="10774213" cy="16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Despite Epstein’s belief that the island “lost some of its magic” through its on-screen projection, he returned to put Brittany’s islands on film four more times in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Mor’vran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(1930),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L’Or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mers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(1932), Le </a:t>
            </a: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Tempestaire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(1947), and </a:t>
            </a:r>
            <a:r>
              <a:rPr lang="fr-FR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Les feux de la mer (1949)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2200" kern="100" dirty="0">
              <a:solidFill>
                <a:schemeClr val="bg1"/>
              </a:solidFill>
              <a:highlight>
                <a:srgbClr val="FFFF00"/>
              </a:highlight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FA775-FE8D-99ED-0A5D-AFE7E8D845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5" t="2144" r="13985" b="17901"/>
          <a:stretch>
            <a:fillRect/>
          </a:stretch>
        </p:blipFill>
        <p:spPr>
          <a:xfrm>
            <a:off x="7939475" y="1320623"/>
            <a:ext cx="3420266" cy="248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2A481-F59D-C85D-AFD6-9D1F60A51D4D}"/>
              </a:ext>
            </a:extLst>
          </p:cNvPr>
          <p:cNvSpPr txBox="1"/>
          <p:nvPr/>
        </p:nvSpPr>
        <p:spPr>
          <a:xfrm>
            <a:off x="7761162" y="3800399"/>
            <a:ext cx="37768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 </a:t>
            </a:r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Tempestaire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(1947).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58744-4182-4879-773E-D3866381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82" r="12578"/>
          <a:stretch>
            <a:fillRect/>
          </a:stretch>
        </p:blipFill>
        <p:spPr>
          <a:xfrm>
            <a:off x="763840" y="1314304"/>
            <a:ext cx="3307700" cy="2486095"/>
          </a:xfrm>
          <a:prstGeom prst="rect">
            <a:avLst/>
          </a:prstGeom>
        </p:spPr>
      </p:pic>
      <p:pic>
        <p:nvPicPr>
          <p:cNvPr id="4100" name="Picture 4" descr="Gold of the Seas - Harvard Film Archive">
            <a:extLst>
              <a:ext uri="{FF2B5EF4-FFF2-40B4-BE49-F238E27FC236}">
                <a16:creationId xmlns:a16="http://schemas.microsoft.com/office/drawing/2014/main" id="{E2CA6E36-865F-E03E-67A2-58D9FD251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2"/>
          <a:stretch>
            <a:fillRect/>
          </a:stretch>
        </p:blipFill>
        <p:spPr bwMode="auto">
          <a:xfrm>
            <a:off x="4295375" y="1316735"/>
            <a:ext cx="3420265" cy="24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086EE9-4704-F407-6F74-A0C7BC686F1C}"/>
              </a:ext>
            </a:extLst>
          </p:cNvPr>
          <p:cNvSpPr txBox="1"/>
          <p:nvPr/>
        </p:nvSpPr>
        <p:spPr>
          <a:xfrm>
            <a:off x="4336681" y="3820135"/>
            <a:ext cx="37768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L’Or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mers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(1932)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F7C25C-789A-0F05-DE19-BDA445A434AC}"/>
              </a:ext>
            </a:extLst>
          </p:cNvPr>
          <p:cNvSpPr txBox="1"/>
          <p:nvPr/>
        </p:nvSpPr>
        <p:spPr>
          <a:xfrm>
            <a:off x="763840" y="3799725"/>
            <a:ext cx="37768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Mor’vran</a:t>
            </a:r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(1930)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2103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</TotalTime>
  <Words>932</Words>
  <Application>Microsoft Office PowerPoint</Application>
  <PresentationFormat>Widescreen</PresentationFormat>
  <Paragraphs>72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Century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Jockel</dc:creator>
  <cp:lastModifiedBy>Alison Strauss</cp:lastModifiedBy>
  <cp:revision>4</cp:revision>
  <dcterms:created xsi:type="dcterms:W3CDTF">2025-09-27T20:57:17Z</dcterms:created>
  <dcterms:modified xsi:type="dcterms:W3CDTF">2026-03-14T11:16:42Z</dcterms:modified>
</cp:coreProperties>
</file>