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4" r:id="rId9"/>
    <p:sldId id="261" r:id="rId10"/>
    <p:sldId id="263" r:id="rId11"/>
  </p:sldIdLst>
  <p:sldSz cx="12192000" cy="6858000"/>
  <p:notesSz cx="6858000" cy="9144000"/>
  <p:embeddedFontLst>
    <p:embeddedFont>
      <p:font typeface="Century" panose="02040604050505020304" pitchFamily="18" charset="0"/>
      <p:regular r:id="rId13"/>
    </p:embeddedFont>
    <p:embeddedFont>
      <p:font typeface="Play" panose="020B0604020202020204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hp9M9k47HLE4/iEDvi2taB8z1s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03" autoAdjust="0"/>
    <p:restoredTop sz="94660"/>
  </p:normalViewPr>
  <p:slideViewPr>
    <p:cSldViewPr snapToGrid="0">
      <p:cViewPr varScale="1">
        <p:scale>
          <a:sx n="59" d="100"/>
          <a:sy n="59" d="100"/>
        </p:scale>
        <p:origin x="8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ADB4DC0F-5BFE-DEA2-3040-9F8F69D7A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>
            <a:extLst>
              <a:ext uri="{FF2B5EF4-FFF2-40B4-BE49-F238E27FC236}">
                <a16:creationId xmlns:a16="http://schemas.microsoft.com/office/drawing/2014/main" id="{92B43819-FFE1-2BAD-89A5-502665D343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4:notes">
            <a:extLst>
              <a:ext uri="{FF2B5EF4-FFF2-40B4-BE49-F238E27FC236}">
                <a16:creationId xmlns:a16="http://schemas.microsoft.com/office/drawing/2014/main" id="{761E29CC-D480-9EC9-2727-D945C2207F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19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6350000" y="1536193"/>
            <a:ext cx="42801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1" u="none" strike="noStrike" cap="none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Fante-Anne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2800" b="1" u="none" strike="noStrike" cap="none" dirty="0">
                <a:solidFill>
                  <a:schemeClr val="lt1"/>
                </a:solidFill>
                <a:latin typeface="Century" panose="02040604050505020304" pitchFamily="18" charset="0"/>
                <a:sym typeface="Century"/>
              </a:rPr>
              <a:t>Rasmus Breistein</a:t>
            </a:r>
            <a:endParaRPr sz="2800" b="0" u="none" strike="noStrike" cap="none" dirty="0">
              <a:solidFill>
                <a:srgbClr val="000000"/>
              </a:solidFill>
              <a:latin typeface="Century" panose="02040604050505020304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1920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dirty="0">
              <a:solidFill>
                <a:schemeClr val="lt1"/>
              </a:solidFill>
              <a:latin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entury"/>
                <a:ea typeface="Arial"/>
                <a:cs typeface="Arial"/>
                <a:sym typeface="Century"/>
              </a:rPr>
              <a:t>A pioneering romantic melodrama filmed in beautiful rural Norway.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b="0" i="0" u="none" strike="noStrike" cap="none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2" name="Picture 2" descr="Gypsy Anne (1920) - IMDb">
            <a:extLst>
              <a:ext uri="{FF2B5EF4-FFF2-40B4-BE49-F238E27FC236}">
                <a16:creationId xmlns:a16="http://schemas.microsoft.com/office/drawing/2014/main" id="{B0F3F7BC-5A08-701E-B674-1389E6B0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48" y="1079500"/>
            <a:ext cx="3302352" cy="469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795865" y="2090191"/>
            <a:ext cx="3318933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In the film’s original run director Rasmus Breistein, a keen fiddle player since childhood, would accompany the film himself.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7907D-3A4A-BE33-6524-CF9A0F92D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01" y="1535906"/>
            <a:ext cx="6730998" cy="37861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94" name="Google Shape;94;p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6068786" y="1538288"/>
            <a:ext cx="39079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949793" y="2459521"/>
            <a:ext cx="427261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Fante-Anne </a:t>
            </a:r>
            <a:r>
              <a:rPr lang="en-GB" sz="2400" b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is the first professionally made Norwegian film. Both the cast and crew consisted of  professionals.</a:t>
            </a:r>
            <a:endParaRPr sz="2400" b="1" i="1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9CFF2-9D0B-BEE5-64F5-4437B264B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387" y="1384390"/>
            <a:ext cx="5230648" cy="40892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pic>
        <p:nvPicPr>
          <p:cNvPr id="104" name="Google Shape;10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 txBox="1"/>
          <p:nvPr/>
        </p:nvSpPr>
        <p:spPr>
          <a:xfrm>
            <a:off x="6199760" y="1720860"/>
            <a:ext cx="48639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Many previous Norwegian films were made alongside crew from other countries, primarily other Scandinavian nations and Germany.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Fante-Anne, </a:t>
            </a: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however, involved Norwegians at every stage of production.</a:t>
            </a:r>
            <a:endParaRPr lang="en-US" sz="2400" i="1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BC2B83-CDF7-C286-5853-8030A1016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534" y="1720860"/>
            <a:ext cx="4601049" cy="34162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112" name="Google Shape;112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943520" y="1536193"/>
            <a:ext cx="480958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film stars Aasta Nielsen in her screen debut. Nielsen was primarily a theatre actress and featured in three films between 1920 and 1921.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Despite their strikingly similar names, Aasta Nielsen is of no relation to Danish silent screen icon Asta Nielsen.</a:t>
            </a:r>
            <a:endParaRPr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BCBB2-D6E1-69EF-29B9-A0F4791BF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880" y="1458530"/>
            <a:ext cx="5181600" cy="39409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 txBox="1"/>
          <p:nvPr/>
        </p:nvSpPr>
        <p:spPr>
          <a:xfrm>
            <a:off x="6675164" y="2274856"/>
            <a:ext cx="409454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film was directed by another figure involved in theatre, Rasmus Breistein.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Fante-Anne </a:t>
            </a: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was his debut feature film.</a:t>
            </a:r>
            <a:endParaRPr sz="2400" i="1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2050" name="Picture 2" descr="Rasmus Breistein – Director">
            <a:extLst>
              <a:ext uri="{FF2B5EF4-FFF2-40B4-BE49-F238E27FC236}">
                <a16:creationId xmlns:a16="http://schemas.microsoft.com/office/drawing/2014/main" id="{63A21EE0-98E8-253D-F47E-BF695BA1A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057" y="1214964"/>
            <a:ext cx="3731056" cy="442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1447799" y="1720853"/>
            <a:ext cx="4394199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Breistein was an extremely influential figure in the Norwegian silent film industry and continued to be a prominent filmmaker in the sound era.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He would continue to direct films until the early 1950s.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89358-899E-DD2E-C542-C9377DD07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856" y="914393"/>
            <a:ext cx="3486086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ABEFD627-9C8E-9DF3-36F1-AF595AB55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763EF3BC-3360-88C5-12DA-7B14471C36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112" name="Google Shape;112;p4">
            <a:extLst>
              <a:ext uri="{FF2B5EF4-FFF2-40B4-BE49-F238E27FC236}">
                <a16:creationId xmlns:a16="http://schemas.microsoft.com/office/drawing/2014/main" id="{625ED5B7-E0DF-3EA4-5F13-6DA3633F1CD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3" name="Google Shape;113;p4">
            <a:extLst>
              <a:ext uri="{FF2B5EF4-FFF2-40B4-BE49-F238E27FC236}">
                <a16:creationId xmlns:a16="http://schemas.microsoft.com/office/drawing/2014/main" id="{57E5A746-2243-AA77-76CB-79F1B24EC3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>
            <a:extLst>
              <a:ext uri="{FF2B5EF4-FFF2-40B4-BE49-F238E27FC236}">
                <a16:creationId xmlns:a16="http://schemas.microsoft.com/office/drawing/2014/main" id="{E8E4FEE5-5ACD-8600-E61D-39626EEA43AF}"/>
              </a:ext>
            </a:extLst>
          </p:cNvPr>
          <p:cNvSpPr txBox="1"/>
          <p:nvPr/>
        </p:nvSpPr>
        <p:spPr>
          <a:xfrm>
            <a:off x="6883503" y="1351524"/>
            <a:ext cx="3998158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Breistein’s entry into the film industry was largely borne out of a frustration with the state of Norwegian film.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Swedish filmmakers would make films based on Norwegian stories as their industry was larger and more advanced.</a:t>
            </a:r>
            <a:endParaRPr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D0700-3F22-6BFF-4C61-A59E6A6B7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273" y="1591730"/>
            <a:ext cx="5243091" cy="36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1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153" name="Google Shape;15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4" name="Google Shape;15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8"/>
          <p:cNvSpPr txBox="1"/>
          <p:nvPr/>
        </p:nvSpPr>
        <p:spPr>
          <a:xfrm>
            <a:off x="838200" y="1351169"/>
            <a:ext cx="4506011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 dirty="0">
                <a:solidFill>
                  <a:schemeClr val="lt1"/>
                </a:solidFill>
                <a:latin typeface="Century"/>
                <a:sym typeface="Century"/>
              </a:rPr>
              <a:t>Fante-Anne </a:t>
            </a:r>
            <a:r>
              <a:rPr lang="en-US" sz="2400" dirty="0">
                <a:solidFill>
                  <a:schemeClr val="lt1"/>
                </a:solidFill>
                <a:latin typeface="Century"/>
                <a:sym typeface="Century"/>
              </a:rPr>
              <a:t>was a major turning point for the perception of Norwegian cinema.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0" i="1" u="none" strike="noStrike" cap="none" dirty="0">
              <a:solidFill>
                <a:schemeClr val="lt1"/>
              </a:solidFill>
              <a:latin typeface="Century"/>
              <a:ea typeface="Arial"/>
              <a:cs typeface="Arial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Century"/>
                <a:sym typeface="Century"/>
              </a:rPr>
              <a:t>For comparison, an article in ‘Film Og Kino’ from two years before </a:t>
            </a:r>
            <a:r>
              <a:rPr lang="en-US" sz="2400" i="1" dirty="0">
                <a:solidFill>
                  <a:schemeClr val="lt1"/>
                </a:solidFill>
                <a:latin typeface="Century"/>
                <a:sym typeface="Century"/>
              </a:rPr>
              <a:t>Fante-Anne</a:t>
            </a:r>
            <a:r>
              <a:rPr lang="en-US" sz="2400" dirty="0">
                <a:solidFill>
                  <a:schemeClr val="lt1"/>
                </a:solidFill>
                <a:latin typeface="Century"/>
                <a:sym typeface="Century"/>
              </a:rPr>
              <a:t>’s release proclaimed </a:t>
            </a:r>
            <a:r>
              <a:rPr lang="en-US" sz="2400" i="1" dirty="0">
                <a:solidFill>
                  <a:schemeClr val="lt1"/>
                </a:solidFill>
                <a:latin typeface="Century"/>
                <a:sym typeface="Century"/>
              </a:rPr>
              <a:t>“It is so sad for the country that our films should be so dreadful”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5C8E2B-0380-7D8C-44B0-E856D718B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978" y="1351168"/>
            <a:ext cx="5633822" cy="41549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1" name="Google Shape;13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9"/>
          <p:cNvSpPr txBox="1"/>
          <p:nvPr/>
        </p:nvSpPr>
        <p:spPr>
          <a:xfrm>
            <a:off x="7408333" y="1720856"/>
            <a:ext cx="3843071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Many themes from </a:t>
            </a:r>
            <a:r>
              <a:rPr lang="en-GB" sz="2400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Fante-Anne, </a:t>
            </a: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such as the featuring of traditional Norwegian dress, folk music, rural settings and melodrama would become major parts Norwegian cinema during the interwar period.</a:t>
            </a:r>
            <a:endParaRPr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2" name="Picture 2" descr="File:Fante-Anne (1920).webm - Wikipedia">
            <a:extLst>
              <a:ext uri="{FF2B5EF4-FFF2-40B4-BE49-F238E27FC236}">
                <a16:creationId xmlns:a16="http://schemas.microsoft.com/office/drawing/2014/main" id="{1BB26BEB-65E2-B1CA-47E9-57D0728E4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21" y="1253325"/>
            <a:ext cx="5718183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9002</TotalTime>
  <Words>304</Words>
  <Application>Microsoft Office PowerPoint</Application>
  <PresentationFormat>Widescreen</PresentationFormat>
  <Paragraphs>26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Play</vt:lpstr>
      <vt:lpstr>Century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Jennifer Alexander (student)</dc:creator>
  <cp:lastModifiedBy>Alison Strauss</cp:lastModifiedBy>
  <cp:revision>3</cp:revision>
  <dcterms:created xsi:type="dcterms:W3CDTF">2024-03-18T12:59:32Z</dcterms:created>
  <dcterms:modified xsi:type="dcterms:W3CDTF">2026-03-18T09:27:24Z</dcterms:modified>
</cp:coreProperties>
</file>