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11"/>
  </p:notesMasterIdLst>
  <p:sldIdLst>
    <p:sldId id="256" r:id="rId2"/>
    <p:sldId id="262" r:id="rId3"/>
    <p:sldId id="257" r:id="rId4"/>
    <p:sldId id="258" r:id="rId5"/>
    <p:sldId id="264" r:id="rId6"/>
    <p:sldId id="259" r:id="rId7"/>
    <p:sldId id="260" r:id="rId8"/>
    <p:sldId id="263"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DD35CA-790F-D84F-87BF-A0FC76886824}" v="187" dt="2026-03-18T03:49:06.4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85"/>
    <p:restoredTop sz="94646"/>
  </p:normalViewPr>
  <p:slideViewPr>
    <p:cSldViewPr snapToGrid="0">
      <p:cViewPr varScale="1">
        <p:scale>
          <a:sx n="59" d="100"/>
          <a:sy n="59" d="100"/>
        </p:scale>
        <p:origin x="724" y="5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643E88-311A-554E-BC45-2DBC65389111}" type="datetimeFigureOut">
              <a:rPr lang="en-GB" smtClean="0"/>
              <a:t>18/03/2026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7DCAB3-DB65-4244-8777-461849C8F483}" type="slidenum">
              <a:rPr lang="en-GB" smtClean="0"/>
              <a:t>‹#›</a:t>
            </a:fld>
            <a:endParaRPr lang="en-GB"/>
          </a:p>
        </p:txBody>
      </p:sp>
    </p:spTree>
    <p:extLst>
      <p:ext uri="{BB962C8B-B14F-4D97-AF65-F5344CB8AC3E}">
        <p14:creationId xmlns:p14="http://schemas.microsoft.com/office/powerpoint/2010/main" val="945711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77DCAB3-DB65-4244-8777-461849C8F483}" type="slidenum">
              <a:rPr lang="en-GB" smtClean="0"/>
              <a:t>1</a:t>
            </a:fld>
            <a:endParaRPr lang="en-GB"/>
          </a:p>
        </p:txBody>
      </p:sp>
    </p:spTree>
    <p:extLst>
      <p:ext uri="{BB962C8B-B14F-4D97-AF65-F5344CB8AC3E}">
        <p14:creationId xmlns:p14="http://schemas.microsoft.com/office/powerpoint/2010/main" val="3024733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77DCAB3-DB65-4244-8777-461849C8F483}" type="slidenum">
              <a:rPr lang="en-GB" smtClean="0"/>
              <a:t>3</a:t>
            </a:fld>
            <a:endParaRPr lang="en-GB"/>
          </a:p>
        </p:txBody>
      </p:sp>
    </p:spTree>
    <p:extLst>
      <p:ext uri="{BB962C8B-B14F-4D97-AF65-F5344CB8AC3E}">
        <p14:creationId xmlns:p14="http://schemas.microsoft.com/office/powerpoint/2010/main" val="3990274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77DCAB3-DB65-4244-8777-461849C8F483}" type="slidenum">
              <a:rPr lang="en-GB" smtClean="0"/>
              <a:t>4</a:t>
            </a:fld>
            <a:endParaRPr lang="en-GB"/>
          </a:p>
        </p:txBody>
      </p:sp>
    </p:spTree>
    <p:extLst>
      <p:ext uri="{BB962C8B-B14F-4D97-AF65-F5344CB8AC3E}">
        <p14:creationId xmlns:p14="http://schemas.microsoft.com/office/powerpoint/2010/main" val="3061778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F6CAABD-57DB-574B-8EF6-691BE9988B34}" type="datetimeFigureOut">
              <a:rPr lang="en-GB" smtClean="0"/>
              <a:t>18/03/2026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8A464D-C4BC-0A48-90CD-78222317A02C}" type="slidenum">
              <a:rPr lang="en-GB" smtClean="0"/>
              <a:t>‹#›</a:t>
            </a:fld>
            <a:endParaRPr lang="en-GB"/>
          </a:p>
        </p:txBody>
      </p:sp>
    </p:spTree>
    <p:extLst>
      <p:ext uri="{BB962C8B-B14F-4D97-AF65-F5344CB8AC3E}">
        <p14:creationId xmlns:p14="http://schemas.microsoft.com/office/powerpoint/2010/main" val="4278969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F6CAABD-57DB-574B-8EF6-691BE9988B34}" type="datetimeFigureOut">
              <a:rPr lang="en-GB" smtClean="0"/>
              <a:t>18/03/2026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8A464D-C4BC-0A48-90CD-78222317A02C}" type="slidenum">
              <a:rPr lang="en-GB" smtClean="0"/>
              <a:t>‹#›</a:t>
            </a:fld>
            <a:endParaRPr lang="en-GB"/>
          </a:p>
        </p:txBody>
      </p:sp>
    </p:spTree>
    <p:extLst>
      <p:ext uri="{BB962C8B-B14F-4D97-AF65-F5344CB8AC3E}">
        <p14:creationId xmlns:p14="http://schemas.microsoft.com/office/powerpoint/2010/main" val="903551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F6CAABD-57DB-574B-8EF6-691BE9988B34}" type="datetimeFigureOut">
              <a:rPr lang="en-GB" smtClean="0"/>
              <a:t>18/03/2026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8A464D-C4BC-0A48-90CD-78222317A02C}" type="slidenum">
              <a:rPr lang="en-GB" smtClean="0"/>
              <a:t>‹#›</a:t>
            </a:fld>
            <a:endParaRPr lang="en-GB"/>
          </a:p>
        </p:txBody>
      </p:sp>
    </p:spTree>
    <p:extLst>
      <p:ext uri="{BB962C8B-B14F-4D97-AF65-F5344CB8AC3E}">
        <p14:creationId xmlns:p14="http://schemas.microsoft.com/office/powerpoint/2010/main" val="2282880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F6CAABD-57DB-574B-8EF6-691BE9988B34}" type="datetimeFigureOut">
              <a:rPr lang="en-GB" smtClean="0"/>
              <a:t>18/03/2026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8A464D-C4BC-0A48-90CD-78222317A02C}" type="slidenum">
              <a:rPr lang="en-GB" smtClean="0"/>
              <a:t>‹#›</a:t>
            </a:fld>
            <a:endParaRPr lang="en-GB"/>
          </a:p>
        </p:txBody>
      </p:sp>
    </p:spTree>
    <p:extLst>
      <p:ext uri="{BB962C8B-B14F-4D97-AF65-F5344CB8AC3E}">
        <p14:creationId xmlns:p14="http://schemas.microsoft.com/office/powerpoint/2010/main" val="1748694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F6CAABD-57DB-574B-8EF6-691BE9988B34}" type="datetimeFigureOut">
              <a:rPr lang="en-GB" smtClean="0"/>
              <a:t>18/03/2026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8A464D-C4BC-0A48-90CD-78222317A02C}" type="slidenum">
              <a:rPr lang="en-GB" smtClean="0"/>
              <a:t>‹#›</a:t>
            </a:fld>
            <a:endParaRPr lang="en-GB"/>
          </a:p>
        </p:txBody>
      </p:sp>
    </p:spTree>
    <p:extLst>
      <p:ext uri="{BB962C8B-B14F-4D97-AF65-F5344CB8AC3E}">
        <p14:creationId xmlns:p14="http://schemas.microsoft.com/office/powerpoint/2010/main" val="279572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F6CAABD-57DB-574B-8EF6-691BE9988B34}" type="datetimeFigureOut">
              <a:rPr lang="en-GB" smtClean="0"/>
              <a:t>18/03/2026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8A464D-C4BC-0A48-90CD-78222317A02C}" type="slidenum">
              <a:rPr lang="en-GB" smtClean="0"/>
              <a:t>‹#›</a:t>
            </a:fld>
            <a:endParaRPr lang="en-GB"/>
          </a:p>
        </p:txBody>
      </p:sp>
    </p:spTree>
    <p:extLst>
      <p:ext uri="{BB962C8B-B14F-4D97-AF65-F5344CB8AC3E}">
        <p14:creationId xmlns:p14="http://schemas.microsoft.com/office/powerpoint/2010/main" val="1059689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F6CAABD-57DB-574B-8EF6-691BE9988B34}" type="datetimeFigureOut">
              <a:rPr lang="en-GB" smtClean="0"/>
              <a:t>18/03/2026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C8A464D-C4BC-0A48-90CD-78222317A02C}" type="slidenum">
              <a:rPr lang="en-GB" smtClean="0"/>
              <a:t>‹#›</a:t>
            </a:fld>
            <a:endParaRPr lang="en-GB"/>
          </a:p>
        </p:txBody>
      </p:sp>
    </p:spTree>
    <p:extLst>
      <p:ext uri="{BB962C8B-B14F-4D97-AF65-F5344CB8AC3E}">
        <p14:creationId xmlns:p14="http://schemas.microsoft.com/office/powerpoint/2010/main" val="4107777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F6CAABD-57DB-574B-8EF6-691BE9988B34}" type="datetimeFigureOut">
              <a:rPr lang="en-GB" smtClean="0"/>
              <a:t>18/03/2026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C8A464D-C4BC-0A48-90CD-78222317A02C}" type="slidenum">
              <a:rPr lang="en-GB" smtClean="0"/>
              <a:t>‹#›</a:t>
            </a:fld>
            <a:endParaRPr lang="en-GB"/>
          </a:p>
        </p:txBody>
      </p:sp>
    </p:spTree>
    <p:extLst>
      <p:ext uri="{BB962C8B-B14F-4D97-AF65-F5344CB8AC3E}">
        <p14:creationId xmlns:p14="http://schemas.microsoft.com/office/powerpoint/2010/main" val="2099159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6CAABD-57DB-574B-8EF6-691BE9988B34}" type="datetimeFigureOut">
              <a:rPr lang="en-GB" smtClean="0"/>
              <a:t>18/03/2026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C8A464D-C4BC-0A48-90CD-78222317A02C}" type="slidenum">
              <a:rPr lang="en-GB" smtClean="0"/>
              <a:t>‹#›</a:t>
            </a:fld>
            <a:endParaRPr lang="en-GB"/>
          </a:p>
        </p:txBody>
      </p:sp>
    </p:spTree>
    <p:extLst>
      <p:ext uri="{BB962C8B-B14F-4D97-AF65-F5344CB8AC3E}">
        <p14:creationId xmlns:p14="http://schemas.microsoft.com/office/powerpoint/2010/main" val="944628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F6CAABD-57DB-574B-8EF6-691BE9988B34}" type="datetimeFigureOut">
              <a:rPr lang="en-GB" smtClean="0"/>
              <a:t>18/03/2026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8A464D-C4BC-0A48-90CD-78222317A02C}" type="slidenum">
              <a:rPr lang="en-GB" smtClean="0"/>
              <a:t>‹#›</a:t>
            </a:fld>
            <a:endParaRPr lang="en-GB"/>
          </a:p>
        </p:txBody>
      </p:sp>
    </p:spTree>
    <p:extLst>
      <p:ext uri="{BB962C8B-B14F-4D97-AF65-F5344CB8AC3E}">
        <p14:creationId xmlns:p14="http://schemas.microsoft.com/office/powerpoint/2010/main" val="1705071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F6CAABD-57DB-574B-8EF6-691BE9988B34}" type="datetimeFigureOut">
              <a:rPr lang="en-GB" smtClean="0"/>
              <a:t>18/03/2026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8A464D-C4BC-0A48-90CD-78222317A02C}" type="slidenum">
              <a:rPr lang="en-GB" smtClean="0"/>
              <a:t>‹#›</a:t>
            </a:fld>
            <a:endParaRPr lang="en-GB"/>
          </a:p>
        </p:txBody>
      </p:sp>
    </p:spTree>
    <p:extLst>
      <p:ext uri="{BB962C8B-B14F-4D97-AF65-F5344CB8AC3E}">
        <p14:creationId xmlns:p14="http://schemas.microsoft.com/office/powerpoint/2010/main" val="452109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5F6CAABD-57DB-574B-8EF6-691BE9988B34}" type="datetimeFigureOut">
              <a:rPr lang="en-GB" smtClean="0"/>
              <a:t>18/03/2026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BC8A464D-C4BC-0A48-90CD-78222317A02C}" type="slidenum">
              <a:rPr lang="en-GB" smtClean="0"/>
              <a:t>‹#›</a:t>
            </a:fld>
            <a:endParaRPr lang="en-GB"/>
          </a:p>
        </p:txBody>
      </p:sp>
    </p:spTree>
    <p:extLst>
      <p:ext uri="{BB962C8B-B14F-4D97-AF65-F5344CB8AC3E}">
        <p14:creationId xmlns:p14="http://schemas.microsoft.com/office/powerpoint/2010/main" val="2791055910"/>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2715A-463A-5B25-941A-F797642FF827}"/>
              </a:ext>
            </a:extLst>
          </p:cNvPr>
          <p:cNvSpPr>
            <a:spLocks noGrp="1"/>
          </p:cNvSpPr>
          <p:nvPr>
            <p:ph type="ctrTitle"/>
          </p:nvPr>
        </p:nvSpPr>
        <p:spPr>
          <a:xfrm>
            <a:off x="1524000" y="346481"/>
            <a:ext cx="9144000" cy="1879600"/>
          </a:xfrm>
        </p:spPr>
        <p:txBody>
          <a:bodyPr/>
          <a:lstStyle/>
          <a:p>
            <a:r>
              <a:rPr lang="en-GB">
                <a:latin typeface="Century" panose="02040604050505020304" pitchFamily="18" charset="0"/>
              </a:rPr>
              <a:t>Silent Sherlock: </a:t>
            </a:r>
            <a:br>
              <a:rPr lang="en-GB">
                <a:latin typeface="Century" panose="02040604050505020304" pitchFamily="18" charset="0"/>
              </a:rPr>
            </a:br>
            <a:r>
              <a:rPr lang="en-GB">
                <a:latin typeface="Century" panose="02040604050505020304" pitchFamily="18" charset="0"/>
              </a:rPr>
              <a:t>Three Classic Cases</a:t>
            </a:r>
            <a:endParaRPr lang="en-GB" dirty="0">
              <a:latin typeface="Century" panose="02040604050505020304" pitchFamily="18" charset="0"/>
            </a:endParaRPr>
          </a:p>
        </p:txBody>
      </p:sp>
      <p:sp>
        <p:nvSpPr>
          <p:cNvPr id="3" name="Subtitle 2">
            <a:extLst>
              <a:ext uri="{FF2B5EF4-FFF2-40B4-BE49-F238E27FC236}">
                <a16:creationId xmlns:a16="http://schemas.microsoft.com/office/drawing/2014/main" id="{0A7EBEF0-4199-67CF-4193-5A21AB371C2F}"/>
              </a:ext>
            </a:extLst>
          </p:cNvPr>
          <p:cNvSpPr>
            <a:spLocks noGrp="1"/>
          </p:cNvSpPr>
          <p:nvPr>
            <p:ph type="subTitle" idx="1"/>
          </p:nvPr>
        </p:nvSpPr>
        <p:spPr>
          <a:xfrm>
            <a:off x="1524000" y="5122228"/>
            <a:ext cx="9144000" cy="1655762"/>
          </a:xfrm>
        </p:spPr>
        <p:txBody>
          <a:bodyPr>
            <a:normAutofit/>
          </a:bodyPr>
          <a:lstStyle/>
          <a:p>
            <a:r>
              <a:rPr lang="en-GB" i="1" dirty="0">
                <a:latin typeface="Century" panose="02040604050505020304" pitchFamily="18" charset="0"/>
              </a:rPr>
              <a:t>A Scandal in Bohemia </a:t>
            </a:r>
            <a:r>
              <a:rPr lang="en-GB" dirty="0">
                <a:latin typeface="Century" panose="02040604050505020304" pitchFamily="18" charset="0"/>
              </a:rPr>
              <a:t>Dir. Maurice Elvey (1921) </a:t>
            </a:r>
          </a:p>
          <a:p>
            <a:r>
              <a:rPr lang="en-GB" i="1" dirty="0">
                <a:latin typeface="Century" panose="02040604050505020304" pitchFamily="18" charset="0"/>
              </a:rPr>
              <a:t>The Golden Pince-Nez </a:t>
            </a:r>
            <a:r>
              <a:rPr lang="en-GB" dirty="0">
                <a:latin typeface="Century" panose="02040604050505020304" pitchFamily="18" charset="0"/>
              </a:rPr>
              <a:t>Dir. George Ridgwell (1922) </a:t>
            </a:r>
          </a:p>
          <a:p>
            <a:r>
              <a:rPr lang="en-GB" i="1" dirty="0">
                <a:latin typeface="Century" panose="02040604050505020304" pitchFamily="18" charset="0"/>
              </a:rPr>
              <a:t>The Final Problem </a:t>
            </a:r>
            <a:r>
              <a:rPr lang="en-GB" dirty="0">
                <a:latin typeface="Century" panose="02040604050505020304" pitchFamily="18" charset="0"/>
              </a:rPr>
              <a:t>Dir. George Ridgwell (1923) </a:t>
            </a:r>
          </a:p>
        </p:txBody>
      </p:sp>
      <p:pic>
        <p:nvPicPr>
          <p:cNvPr id="9" name="Picture 8">
            <a:extLst>
              <a:ext uri="{FF2B5EF4-FFF2-40B4-BE49-F238E27FC236}">
                <a16:creationId xmlns:a16="http://schemas.microsoft.com/office/drawing/2014/main" id="{E81DE2A2-AA80-DA57-7864-DFE8D794896A}"/>
              </a:ext>
            </a:extLst>
          </p:cNvPr>
          <p:cNvPicPr>
            <a:picLocks noChangeAspect="1"/>
          </p:cNvPicPr>
          <p:nvPr/>
        </p:nvPicPr>
        <p:blipFill>
          <a:blip r:embed="rId3"/>
          <a:stretch>
            <a:fillRect/>
          </a:stretch>
        </p:blipFill>
        <p:spPr>
          <a:xfrm>
            <a:off x="7147153" y="2322027"/>
            <a:ext cx="3403827" cy="2618124"/>
          </a:xfrm>
          <a:prstGeom prst="rect">
            <a:avLst/>
          </a:prstGeom>
        </p:spPr>
      </p:pic>
      <p:pic>
        <p:nvPicPr>
          <p:cNvPr id="7" name="Picture 6">
            <a:extLst>
              <a:ext uri="{FF2B5EF4-FFF2-40B4-BE49-F238E27FC236}">
                <a16:creationId xmlns:a16="http://schemas.microsoft.com/office/drawing/2014/main" id="{CBBA8FBD-A100-2438-60FA-C76181226B99}"/>
              </a:ext>
            </a:extLst>
          </p:cNvPr>
          <p:cNvPicPr>
            <a:picLocks noChangeAspect="1"/>
          </p:cNvPicPr>
          <p:nvPr/>
        </p:nvPicPr>
        <p:blipFill>
          <a:blip r:embed="rId4"/>
          <a:stretch>
            <a:fillRect/>
          </a:stretch>
        </p:blipFill>
        <p:spPr>
          <a:xfrm>
            <a:off x="1524000" y="2342586"/>
            <a:ext cx="3403827" cy="2577007"/>
          </a:xfrm>
          <a:prstGeom prst="rect">
            <a:avLst/>
          </a:prstGeom>
        </p:spPr>
      </p:pic>
      <p:pic>
        <p:nvPicPr>
          <p:cNvPr id="11" name="Picture 10">
            <a:extLst>
              <a:ext uri="{FF2B5EF4-FFF2-40B4-BE49-F238E27FC236}">
                <a16:creationId xmlns:a16="http://schemas.microsoft.com/office/drawing/2014/main" id="{76DB12F6-0791-E3EE-B567-51F64E203DB9}"/>
              </a:ext>
            </a:extLst>
          </p:cNvPr>
          <p:cNvPicPr>
            <a:picLocks noChangeAspect="1"/>
          </p:cNvPicPr>
          <p:nvPr/>
        </p:nvPicPr>
        <p:blipFill>
          <a:blip r:embed="rId5"/>
          <a:stretch>
            <a:fillRect/>
          </a:stretch>
        </p:blipFill>
        <p:spPr>
          <a:xfrm>
            <a:off x="4927827" y="2342586"/>
            <a:ext cx="2105026" cy="2577008"/>
          </a:xfrm>
          <a:prstGeom prst="rect">
            <a:avLst/>
          </a:prstGeom>
        </p:spPr>
      </p:pic>
    </p:spTree>
    <p:extLst>
      <p:ext uri="{BB962C8B-B14F-4D97-AF65-F5344CB8AC3E}">
        <p14:creationId xmlns:p14="http://schemas.microsoft.com/office/powerpoint/2010/main" val="2909951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308C7C-0526-0731-7E69-471E9737442B}"/>
              </a:ext>
            </a:extLst>
          </p:cNvPr>
          <p:cNvSpPr>
            <a:spLocks noGrp="1"/>
          </p:cNvSpPr>
          <p:nvPr>
            <p:ph idx="1"/>
          </p:nvPr>
        </p:nvSpPr>
        <p:spPr>
          <a:xfrm>
            <a:off x="1391771" y="1273808"/>
            <a:ext cx="5070475" cy="4310382"/>
          </a:xfrm>
        </p:spPr>
        <p:txBody>
          <a:bodyPr>
            <a:normAutofit/>
          </a:bodyPr>
          <a:lstStyle/>
          <a:p>
            <a:pPr marL="0" indent="0" algn="ctr">
              <a:lnSpc>
                <a:spcPct val="100000"/>
              </a:lnSpc>
              <a:buNone/>
            </a:pPr>
            <a:r>
              <a:rPr lang="en-GB" sz="2400" dirty="0">
                <a:latin typeface="Century" panose="02040604050505020304" pitchFamily="18" charset="0"/>
              </a:rPr>
              <a:t>Sherlock Holmes first appeared in Arthur Conan Doyle’s novel, </a:t>
            </a:r>
            <a:r>
              <a:rPr lang="en-GB" sz="2400" i="1" dirty="0">
                <a:latin typeface="Century" panose="02040604050505020304" pitchFamily="18" charset="0"/>
              </a:rPr>
              <a:t>A Study in Scarlet, </a:t>
            </a:r>
            <a:r>
              <a:rPr lang="en-GB" sz="2400" dirty="0">
                <a:latin typeface="Century" panose="02040604050505020304" pitchFamily="18" charset="0"/>
              </a:rPr>
              <a:t>originally</a:t>
            </a:r>
            <a:r>
              <a:rPr lang="en-GB" sz="2400" i="1" dirty="0">
                <a:latin typeface="Century" panose="02040604050505020304" pitchFamily="18" charset="0"/>
              </a:rPr>
              <a:t> </a:t>
            </a:r>
            <a:r>
              <a:rPr lang="en-GB" sz="2400" dirty="0">
                <a:latin typeface="Century" panose="02040604050505020304" pitchFamily="18" charset="0"/>
              </a:rPr>
              <a:t>published by Ward, Lock &amp; Co. in the 1887 edition of </a:t>
            </a:r>
            <a:r>
              <a:rPr lang="en-GB" sz="2400" i="1" dirty="0">
                <a:latin typeface="Century" panose="02040604050505020304" pitchFamily="18" charset="0"/>
              </a:rPr>
              <a:t>Beeton's Christmas Annual</a:t>
            </a:r>
            <a:r>
              <a:rPr lang="en-GB" sz="2400" dirty="0">
                <a:latin typeface="Century" panose="02040604050505020304" pitchFamily="18" charset="0"/>
              </a:rPr>
              <a:t>.</a:t>
            </a:r>
          </a:p>
          <a:p>
            <a:pPr marL="0" indent="0" algn="ctr">
              <a:lnSpc>
                <a:spcPct val="100000"/>
              </a:lnSpc>
              <a:buNone/>
            </a:pPr>
            <a:r>
              <a:rPr lang="en-GB" sz="2400" dirty="0">
                <a:latin typeface="Century" panose="02040604050505020304" pitchFamily="18" charset="0"/>
              </a:rPr>
              <a:t>Holmes canonically appeared in three more novels and 56 short stories published in the </a:t>
            </a:r>
            <a:r>
              <a:rPr lang="en-GB" sz="2400" i="1" dirty="0">
                <a:latin typeface="Century" panose="02040604050505020304" pitchFamily="18" charset="0"/>
              </a:rPr>
              <a:t>Strand Magazine</a:t>
            </a:r>
            <a:r>
              <a:rPr lang="en-GB" sz="2400" dirty="0">
                <a:latin typeface="Century" panose="02040604050505020304" pitchFamily="18" charset="0"/>
              </a:rPr>
              <a:t> between 1891 and 1927.</a:t>
            </a:r>
          </a:p>
          <a:p>
            <a:pPr marL="0" indent="0" algn="ctr">
              <a:buNone/>
            </a:pPr>
            <a:endParaRPr lang="en-GB" sz="2400" dirty="0">
              <a:latin typeface="Century" panose="02040604050505020304" pitchFamily="18" charset="0"/>
            </a:endParaRPr>
          </a:p>
        </p:txBody>
      </p:sp>
      <p:pic>
        <p:nvPicPr>
          <p:cNvPr id="8" name="Picture 7">
            <a:extLst>
              <a:ext uri="{FF2B5EF4-FFF2-40B4-BE49-F238E27FC236}">
                <a16:creationId xmlns:a16="http://schemas.microsoft.com/office/drawing/2014/main" id="{842B94A5-C67B-C131-EDDB-FE3222A0E365}"/>
              </a:ext>
            </a:extLst>
          </p:cNvPr>
          <p:cNvPicPr>
            <a:picLocks noChangeAspect="1"/>
          </p:cNvPicPr>
          <p:nvPr/>
        </p:nvPicPr>
        <p:blipFill>
          <a:blip r:embed="rId2"/>
          <a:stretch>
            <a:fillRect/>
          </a:stretch>
        </p:blipFill>
        <p:spPr>
          <a:xfrm>
            <a:off x="6690845" y="669493"/>
            <a:ext cx="3576320" cy="5459846"/>
          </a:xfrm>
          <a:prstGeom prst="rect">
            <a:avLst/>
          </a:prstGeom>
        </p:spPr>
      </p:pic>
    </p:spTree>
    <p:extLst>
      <p:ext uri="{BB962C8B-B14F-4D97-AF65-F5344CB8AC3E}">
        <p14:creationId xmlns:p14="http://schemas.microsoft.com/office/powerpoint/2010/main" val="2934381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FED77D-20F4-B5BE-0A98-10AE7F6D7C28}"/>
              </a:ext>
            </a:extLst>
          </p:cNvPr>
          <p:cNvSpPr>
            <a:spLocks noGrp="1"/>
          </p:cNvSpPr>
          <p:nvPr>
            <p:ph idx="1"/>
          </p:nvPr>
        </p:nvSpPr>
        <p:spPr>
          <a:xfrm>
            <a:off x="6096000" y="1094739"/>
            <a:ext cx="5425440" cy="4668520"/>
          </a:xfrm>
        </p:spPr>
        <p:txBody>
          <a:bodyPr>
            <a:normAutofit fontScale="32500" lnSpcReduction="20000"/>
          </a:bodyPr>
          <a:lstStyle/>
          <a:p>
            <a:pPr marL="0" indent="0" algn="ctr">
              <a:lnSpc>
                <a:spcPct val="120000"/>
              </a:lnSpc>
              <a:buNone/>
            </a:pPr>
            <a:r>
              <a:rPr lang="en-GB" sz="7400" dirty="0">
                <a:latin typeface="Century" panose="02040604050505020304" pitchFamily="18" charset="0"/>
                <a:cs typeface="Times New Roman" panose="02020603050405020304" pitchFamily="18" charset="0"/>
              </a:rPr>
              <a:t>The detective first appeared on screen in the one-minute short, </a:t>
            </a:r>
            <a:r>
              <a:rPr lang="en-GB" sz="7400" i="1" dirty="0">
                <a:latin typeface="Century" panose="02040604050505020304" pitchFamily="18" charset="0"/>
                <a:cs typeface="Times New Roman" panose="02020603050405020304" pitchFamily="18" charset="0"/>
              </a:rPr>
              <a:t>Sherlock Holmes Baffled </a:t>
            </a:r>
            <a:r>
              <a:rPr lang="en-GB" sz="7400" dirty="0">
                <a:latin typeface="Century" panose="02040604050505020304" pitchFamily="18" charset="0"/>
                <a:cs typeface="Times New Roman" panose="02020603050405020304" pitchFamily="18" charset="0"/>
              </a:rPr>
              <a:t>(1900). The silent trick film, in which Holmes is robbed in his residence, bears no relation to stories in Conan Doyle’s canon.</a:t>
            </a:r>
          </a:p>
          <a:p>
            <a:pPr marL="0" indent="0" algn="ctr">
              <a:lnSpc>
                <a:spcPct val="120000"/>
              </a:lnSpc>
              <a:buNone/>
            </a:pPr>
            <a:r>
              <a:rPr lang="en-GB" sz="7400" dirty="0">
                <a:latin typeface="Century" panose="02040604050505020304" pitchFamily="18" charset="0"/>
                <a:cs typeface="Times New Roman" panose="02020603050405020304" pitchFamily="18" charset="0"/>
              </a:rPr>
              <a:t>The film was directed by Arthur Weed Marvin, one of the founders of the American Mutoscope and Biograph Company, who shot around 418 films between 1897 and 1911.</a:t>
            </a:r>
          </a:p>
          <a:p>
            <a:pPr marL="0" indent="0">
              <a:buNone/>
            </a:pPr>
            <a:endParaRPr lang="en-GB" dirty="0"/>
          </a:p>
        </p:txBody>
      </p:sp>
      <p:pic>
        <p:nvPicPr>
          <p:cNvPr id="8" name="Picture 7">
            <a:extLst>
              <a:ext uri="{FF2B5EF4-FFF2-40B4-BE49-F238E27FC236}">
                <a16:creationId xmlns:a16="http://schemas.microsoft.com/office/drawing/2014/main" id="{D70F3404-9F83-02D0-99A3-D3DD626239C9}"/>
              </a:ext>
            </a:extLst>
          </p:cNvPr>
          <p:cNvPicPr>
            <a:picLocks noChangeAspect="1"/>
          </p:cNvPicPr>
          <p:nvPr/>
        </p:nvPicPr>
        <p:blipFill>
          <a:blip r:embed="rId3"/>
          <a:stretch>
            <a:fillRect/>
          </a:stretch>
        </p:blipFill>
        <p:spPr>
          <a:xfrm>
            <a:off x="873759" y="1521459"/>
            <a:ext cx="5038525" cy="3815080"/>
          </a:xfrm>
          <a:prstGeom prst="rect">
            <a:avLst/>
          </a:prstGeom>
        </p:spPr>
      </p:pic>
    </p:spTree>
    <p:extLst>
      <p:ext uri="{BB962C8B-B14F-4D97-AF65-F5344CB8AC3E}">
        <p14:creationId xmlns:p14="http://schemas.microsoft.com/office/powerpoint/2010/main" val="1663729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76E62C-4B3D-78A5-2027-C699CB8E158D}"/>
              </a:ext>
            </a:extLst>
          </p:cNvPr>
          <p:cNvSpPr>
            <a:spLocks noGrp="1"/>
          </p:cNvSpPr>
          <p:nvPr>
            <p:ph idx="1"/>
          </p:nvPr>
        </p:nvSpPr>
        <p:spPr>
          <a:xfrm>
            <a:off x="726269" y="1243564"/>
            <a:ext cx="4983155" cy="4370869"/>
          </a:xfrm>
        </p:spPr>
        <p:txBody>
          <a:bodyPr>
            <a:noAutofit/>
          </a:bodyPr>
          <a:lstStyle/>
          <a:p>
            <a:pPr marL="0" indent="0" algn="ctr">
              <a:lnSpc>
                <a:spcPct val="100000"/>
              </a:lnSpc>
              <a:buNone/>
            </a:pPr>
            <a:r>
              <a:rPr lang="en-GB" sz="2400" dirty="0">
                <a:latin typeface="Century" panose="02040604050505020304" pitchFamily="18" charset="0"/>
              </a:rPr>
              <a:t>The Conan Doyle-approved </a:t>
            </a:r>
            <a:r>
              <a:rPr lang="en-GB" sz="2400" dirty="0" err="1">
                <a:latin typeface="Century" panose="02040604050505020304" pitchFamily="18" charset="0"/>
              </a:rPr>
              <a:t>Eille</a:t>
            </a:r>
            <a:r>
              <a:rPr lang="en-GB" sz="2400" dirty="0">
                <a:latin typeface="Century" panose="02040604050505020304" pitchFamily="18" charset="0"/>
              </a:rPr>
              <a:t> Norwood, who played Holmes in the 45 two-</a:t>
            </a:r>
            <a:r>
              <a:rPr lang="en-GB" sz="2400" dirty="0" err="1">
                <a:latin typeface="Century" panose="02040604050505020304" pitchFamily="18" charset="0"/>
              </a:rPr>
              <a:t>reelers</a:t>
            </a:r>
            <a:r>
              <a:rPr lang="en-GB" sz="2400" dirty="0">
                <a:latin typeface="Century" panose="02040604050505020304" pitchFamily="18" charset="0"/>
              </a:rPr>
              <a:t> and two features produced by Stoll between 1921 and 1923, still holds the record for appearing as the character more times than any other actor on the big screen.</a:t>
            </a:r>
          </a:p>
          <a:p>
            <a:pPr marL="0" indent="0" algn="ctr">
              <a:lnSpc>
                <a:spcPct val="100000"/>
              </a:lnSpc>
              <a:buNone/>
            </a:pPr>
            <a:r>
              <a:rPr lang="en-GB" sz="2400" dirty="0">
                <a:latin typeface="Century" panose="02040604050505020304" pitchFamily="18" charset="0"/>
              </a:rPr>
              <a:t>Norwood also played Holmes on the London stage in the 1923 play </a:t>
            </a:r>
            <a:r>
              <a:rPr lang="en-GB" sz="2400" i="1" dirty="0">
                <a:latin typeface="Century" panose="02040604050505020304" pitchFamily="18" charset="0"/>
              </a:rPr>
              <a:t>The Return of Sherlock Holmes</a:t>
            </a:r>
            <a:r>
              <a:rPr lang="en-GB" sz="2400" dirty="0">
                <a:latin typeface="Century" panose="02040604050505020304" pitchFamily="18" charset="0"/>
              </a:rPr>
              <a:t>.</a:t>
            </a:r>
          </a:p>
        </p:txBody>
      </p:sp>
      <p:pic>
        <p:nvPicPr>
          <p:cNvPr id="2050" name="Picture 2">
            <a:extLst>
              <a:ext uri="{FF2B5EF4-FFF2-40B4-BE49-F238E27FC236}">
                <a16:creationId xmlns:a16="http://schemas.microsoft.com/office/drawing/2014/main" id="{D0AFD28A-3BC3-C901-3F63-A97D7B5822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1715" y="1450339"/>
            <a:ext cx="5347880" cy="3957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386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4D2C75-4180-39C2-74BC-B572E47B24F8}"/>
              </a:ext>
            </a:extLst>
          </p:cNvPr>
          <p:cNvSpPr>
            <a:spLocks noGrp="1"/>
          </p:cNvSpPr>
          <p:nvPr>
            <p:ph idx="1"/>
          </p:nvPr>
        </p:nvSpPr>
        <p:spPr>
          <a:xfrm>
            <a:off x="5071404" y="939116"/>
            <a:ext cx="5472771" cy="5233083"/>
          </a:xfrm>
        </p:spPr>
        <p:txBody>
          <a:bodyPr>
            <a:normAutofit lnSpcReduction="10000"/>
          </a:bodyPr>
          <a:lstStyle/>
          <a:p>
            <a:pPr marL="0" indent="0" algn="ctr">
              <a:lnSpc>
                <a:spcPct val="100000"/>
              </a:lnSpc>
              <a:buNone/>
            </a:pPr>
            <a:r>
              <a:rPr lang="en-GB" sz="2400" dirty="0">
                <a:latin typeface="Century" panose="02040604050505020304" pitchFamily="18" charset="0"/>
              </a:rPr>
              <a:t>The National Archives hold files with various correspondences to Scotland Yard asking if Sherlock Holmes was in fact a real person.</a:t>
            </a:r>
          </a:p>
          <a:p>
            <a:pPr marL="0" indent="0" algn="ctr">
              <a:lnSpc>
                <a:spcPct val="100000"/>
              </a:lnSpc>
              <a:buNone/>
            </a:pPr>
            <a:r>
              <a:rPr lang="en-GB" sz="2400" dirty="0">
                <a:latin typeface="Century" panose="02040604050505020304" pitchFamily="18" charset="0"/>
              </a:rPr>
              <a:t>One such letter from ‘a Citizen of Revolutionary Russia’, Timothy </a:t>
            </a:r>
            <a:r>
              <a:rPr lang="en-GB" sz="2400" dirty="0" err="1">
                <a:latin typeface="Century" panose="02040604050505020304" pitchFamily="18" charset="0"/>
              </a:rPr>
              <a:t>Kozynitch</a:t>
            </a:r>
            <a:r>
              <a:rPr lang="en-GB" sz="2400" dirty="0">
                <a:latin typeface="Century" panose="02040604050505020304" pitchFamily="18" charset="0"/>
              </a:rPr>
              <a:t> </a:t>
            </a:r>
            <a:r>
              <a:rPr lang="en-GB" sz="2400" dirty="0" err="1">
                <a:latin typeface="Century" panose="02040604050505020304" pitchFamily="18" charset="0"/>
              </a:rPr>
              <a:t>Bogdarenko</a:t>
            </a:r>
            <a:r>
              <a:rPr lang="en-GB" sz="2400" dirty="0">
                <a:latin typeface="Century" panose="02040604050505020304" pitchFamily="18" charset="0"/>
              </a:rPr>
              <a:t>, on 8</a:t>
            </a:r>
            <a:r>
              <a:rPr lang="en-GB" sz="2400" baseline="30000" dirty="0">
                <a:latin typeface="Century" panose="02040604050505020304" pitchFamily="18" charset="0"/>
              </a:rPr>
              <a:t>th</a:t>
            </a:r>
            <a:r>
              <a:rPr lang="en-GB" sz="2400" dirty="0">
                <a:latin typeface="Century" panose="02040604050505020304" pitchFamily="18" charset="0"/>
              </a:rPr>
              <a:t> August 1917 states, ‘I have now conclusively established that this personage in fact exists at the present time’.</a:t>
            </a:r>
          </a:p>
          <a:p>
            <a:pPr marL="0" indent="0" algn="ctr">
              <a:lnSpc>
                <a:spcPct val="100000"/>
              </a:lnSpc>
              <a:buNone/>
            </a:pPr>
            <a:r>
              <a:rPr lang="en-GB" sz="2400" dirty="0">
                <a:latin typeface="Century" panose="02040604050505020304" pitchFamily="18" charset="0"/>
              </a:rPr>
              <a:t>Despite being fictional, such enquiries speak to the widespread and enduring popularity of the 221B Baker Street detective.</a:t>
            </a:r>
          </a:p>
          <a:p>
            <a:pPr marL="0" indent="0" algn="ctr">
              <a:lnSpc>
                <a:spcPct val="100000"/>
              </a:lnSpc>
              <a:buNone/>
            </a:pPr>
            <a:endParaRPr lang="en-GB" sz="2600" dirty="0">
              <a:latin typeface="Century" panose="02040604050505020304" pitchFamily="18" charset="0"/>
            </a:endParaRPr>
          </a:p>
          <a:p>
            <a:endParaRPr lang="en-GB" dirty="0"/>
          </a:p>
          <a:p>
            <a:endParaRPr lang="en-GB" dirty="0"/>
          </a:p>
        </p:txBody>
      </p:sp>
      <p:pic>
        <p:nvPicPr>
          <p:cNvPr id="7" name="Picture 6">
            <a:extLst>
              <a:ext uri="{FF2B5EF4-FFF2-40B4-BE49-F238E27FC236}">
                <a16:creationId xmlns:a16="http://schemas.microsoft.com/office/drawing/2014/main" id="{53AD0CB0-DA76-F906-9646-B70056CB2E87}"/>
              </a:ext>
            </a:extLst>
          </p:cNvPr>
          <p:cNvPicPr>
            <a:picLocks noChangeAspect="1"/>
          </p:cNvPicPr>
          <p:nvPr/>
        </p:nvPicPr>
        <p:blipFill>
          <a:blip r:embed="rId2"/>
          <a:stretch>
            <a:fillRect/>
          </a:stretch>
        </p:blipFill>
        <p:spPr>
          <a:xfrm>
            <a:off x="1506439" y="939117"/>
            <a:ext cx="3451323" cy="4979766"/>
          </a:xfrm>
          <a:prstGeom prst="rect">
            <a:avLst/>
          </a:prstGeom>
        </p:spPr>
      </p:pic>
    </p:spTree>
    <p:extLst>
      <p:ext uri="{BB962C8B-B14F-4D97-AF65-F5344CB8AC3E}">
        <p14:creationId xmlns:p14="http://schemas.microsoft.com/office/powerpoint/2010/main" val="3818610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4D8F70-E0AC-6538-B445-475E6BFB1132}"/>
              </a:ext>
            </a:extLst>
          </p:cNvPr>
          <p:cNvSpPr>
            <a:spLocks noGrp="1"/>
          </p:cNvSpPr>
          <p:nvPr>
            <p:ph idx="1"/>
          </p:nvPr>
        </p:nvSpPr>
        <p:spPr>
          <a:xfrm>
            <a:off x="727092" y="1463251"/>
            <a:ext cx="5349241" cy="3931497"/>
          </a:xfrm>
        </p:spPr>
        <p:txBody>
          <a:bodyPr>
            <a:normAutofit/>
          </a:bodyPr>
          <a:lstStyle/>
          <a:p>
            <a:pPr marL="0" indent="0" algn="ctr">
              <a:lnSpc>
                <a:spcPct val="100000"/>
              </a:lnSpc>
              <a:buNone/>
            </a:pPr>
            <a:r>
              <a:rPr lang="en-GB" sz="2400" dirty="0">
                <a:latin typeface="Century" panose="02040604050505020304" pitchFamily="18" charset="0"/>
              </a:rPr>
              <a:t>Hubert Willis appeared as Dr John Watson in all but one of the Stoll adaptations, being replaced by Arthur Cullin in the later feature, </a:t>
            </a:r>
            <a:r>
              <a:rPr lang="en-GB" sz="2400" i="1" dirty="0">
                <a:latin typeface="Century" panose="02040604050505020304" pitchFamily="18" charset="0"/>
              </a:rPr>
              <a:t>The Sign of Four</a:t>
            </a:r>
            <a:r>
              <a:rPr lang="en-GB" sz="2400" dirty="0">
                <a:latin typeface="Century" panose="02040604050505020304" pitchFamily="18" charset="0"/>
              </a:rPr>
              <a:t> (1923). </a:t>
            </a:r>
          </a:p>
          <a:p>
            <a:pPr marL="0" indent="0" algn="ctr">
              <a:lnSpc>
                <a:spcPct val="100000"/>
              </a:lnSpc>
              <a:buNone/>
            </a:pPr>
            <a:r>
              <a:rPr lang="en-GB" sz="2400" dirty="0">
                <a:latin typeface="Century" panose="02040604050505020304" pitchFamily="18" charset="0"/>
              </a:rPr>
              <a:t>Earlier in his career, Willis starred in </a:t>
            </a:r>
            <a:r>
              <a:rPr lang="en-GB" sz="2400" i="1" dirty="0">
                <a:latin typeface="Century" panose="02040604050505020304" pitchFamily="18" charset="0"/>
              </a:rPr>
              <a:t>The House of Temperley</a:t>
            </a:r>
            <a:r>
              <a:rPr lang="en-GB" sz="2400" dirty="0">
                <a:latin typeface="Century" panose="02040604050505020304" pitchFamily="18" charset="0"/>
              </a:rPr>
              <a:t> (1913), another film adaptation of Conan Doyle’s work based on his 1896 novel </a:t>
            </a:r>
            <a:r>
              <a:rPr lang="en-GB" sz="2400" i="1" dirty="0">
                <a:latin typeface="Century" panose="02040604050505020304" pitchFamily="18" charset="0"/>
              </a:rPr>
              <a:t>Rodney Stone</a:t>
            </a:r>
            <a:r>
              <a:rPr lang="en-GB" sz="2400" dirty="0">
                <a:latin typeface="Century" panose="02040604050505020304" pitchFamily="18" charset="0"/>
              </a:rPr>
              <a:t>. </a:t>
            </a:r>
          </a:p>
          <a:p>
            <a:endParaRPr lang="en-GB" dirty="0"/>
          </a:p>
        </p:txBody>
      </p:sp>
      <p:pic>
        <p:nvPicPr>
          <p:cNvPr id="4" name="Picture 3">
            <a:extLst>
              <a:ext uri="{FF2B5EF4-FFF2-40B4-BE49-F238E27FC236}">
                <a16:creationId xmlns:a16="http://schemas.microsoft.com/office/drawing/2014/main" id="{6C300C1F-409E-0C77-022E-965370A166E3}"/>
              </a:ext>
            </a:extLst>
          </p:cNvPr>
          <p:cNvPicPr>
            <a:picLocks noChangeAspect="1"/>
          </p:cNvPicPr>
          <p:nvPr/>
        </p:nvPicPr>
        <p:blipFill>
          <a:blip r:embed="rId2"/>
          <a:stretch>
            <a:fillRect/>
          </a:stretch>
        </p:blipFill>
        <p:spPr>
          <a:xfrm>
            <a:off x="6076333" y="1588770"/>
            <a:ext cx="5140307" cy="3680460"/>
          </a:xfrm>
          <a:prstGeom prst="rect">
            <a:avLst/>
          </a:prstGeom>
        </p:spPr>
      </p:pic>
    </p:spTree>
    <p:extLst>
      <p:ext uri="{BB962C8B-B14F-4D97-AF65-F5344CB8AC3E}">
        <p14:creationId xmlns:p14="http://schemas.microsoft.com/office/powerpoint/2010/main" val="1092441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6D6EF8-BEAE-AEAA-E54D-9781440F8082}"/>
              </a:ext>
            </a:extLst>
          </p:cNvPr>
          <p:cNvSpPr>
            <a:spLocks noGrp="1"/>
          </p:cNvSpPr>
          <p:nvPr>
            <p:ph idx="1"/>
          </p:nvPr>
        </p:nvSpPr>
        <p:spPr>
          <a:xfrm>
            <a:off x="3668656" y="1259436"/>
            <a:ext cx="4736253" cy="4349523"/>
          </a:xfrm>
        </p:spPr>
        <p:txBody>
          <a:bodyPr>
            <a:normAutofit/>
          </a:bodyPr>
          <a:lstStyle/>
          <a:p>
            <a:pPr marL="0" indent="0" algn="ctr">
              <a:lnSpc>
                <a:spcPct val="100000"/>
              </a:lnSpc>
              <a:buNone/>
            </a:pPr>
            <a:r>
              <a:rPr lang="en-GB" sz="2400" dirty="0">
                <a:latin typeface="Century" panose="02040604050505020304" pitchFamily="18" charset="0"/>
              </a:rPr>
              <a:t>In </a:t>
            </a:r>
            <a:r>
              <a:rPr lang="en-GB" sz="2400" i="1" dirty="0">
                <a:latin typeface="Century" panose="02040604050505020304" pitchFamily="18" charset="0"/>
              </a:rPr>
              <a:t>The Final Problem </a:t>
            </a:r>
            <a:r>
              <a:rPr lang="en-GB" sz="2400" dirty="0">
                <a:latin typeface="Century" panose="02040604050505020304" pitchFamily="18" charset="0"/>
              </a:rPr>
              <a:t>(1923), Holmes meets and confronts his nemesis Professor Moriarty, played by Percy Standing.</a:t>
            </a:r>
          </a:p>
          <a:p>
            <a:pPr marL="0" indent="0" algn="ctr">
              <a:lnSpc>
                <a:spcPct val="100000"/>
              </a:lnSpc>
              <a:buNone/>
            </a:pPr>
            <a:r>
              <a:rPr lang="en-GB" sz="2400" dirty="0">
                <a:latin typeface="Century" panose="02040604050505020304" pitchFamily="18" charset="0"/>
              </a:rPr>
              <a:t> In the same year, Standing also appeared in the silent film, </a:t>
            </a:r>
            <a:r>
              <a:rPr lang="en-GB" sz="2400" i="1" dirty="0">
                <a:latin typeface="Century" panose="02040604050505020304" pitchFamily="18" charset="0"/>
              </a:rPr>
              <a:t>Fires of Fate (</a:t>
            </a:r>
            <a:r>
              <a:rPr lang="en-GB" sz="2400" dirty="0">
                <a:latin typeface="Century" panose="02040604050505020304" pitchFamily="18" charset="0"/>
              </a:rPr>
              <a:t>1923), an adaptation of the 1909 play which was in turn based on another Conan Doyle novel, </a:t>
            </a:r>
            <a:r>
              <a:rPr lang="en-GB" sz="2400" i="1" dirty="0">
                <a:latin typeface="Century" panose="02040604050505020304" pitchFamily="18" charset="0"/>
              </a:rPr>
              <a:t>The Tragedy of the </a:t>
            </a:r>
            <a:r>
              <a:rPr lang="en-GB" sz="2400" i="1" dirty="0" err="1">
                <a:latin typeface="Century" panose="02040604050505020304" pitchFamily="18" charset="0"/>
              </a:rPr>
              <a:t>Korosko</a:t>
            </a:r>
            <a:r>
              <a:rPr lang="en-GB" sz="2400" dirty="0">
                <a:latin typeface="Century" panose="02040604050505020304" pitchFamily="18" charset="0"/>
              </a:rPr>
              <a:t> (1898).</a:t>
            </a:r>
          </a:p>
        </p:txBody>
      </p:sp>
      <p:pic>
        <p:nvPicPr>
          <p:cNvPr id="6" name="Picture 5">
            <a:extLst>
              <a:ext uri="{FF2B5EF4-FFF2-40B4-BE49-F238E27FC236}">
                <a16:creationId xmlns:a16="http://schemas.microsoft.com/office/drawing/2014/main" id="{FEA6C22C-023C-D119-72B7-FA223C3265A8}"/>
              </a:ext>
            </a:extLst>
          </p:cNvPr>
          <p:cNvPicPr>
            <a:picLocks noChangeAspect="1"/>
          </p:cNvPicPr>
          <p:nvPr/>
        </p:nvPicPr>
        <p:blipFill>
          <a:blip r:embed="rId2"/>
          <a:stretch>
            <a:fillRect/>
          </a:stretch>
        </p:blipFill>
        <p:spPr>
          <a:xfrm>
            <a:off x="8464125" y="1143910"/>
            <a:ext cx="2800113" cy="4454654"/>
          </a:xfrm>
          <a:prstGeom prst="rect">
            <a:avLst/>
          </a:prstGeom>
        </p:spPr>
      </p:pic>
      <p:pic>
        <p:nvPicPr>
          <p:cNvPr id="10" name="Picture 9">
            <a:extLst>
              <a:ext uri="{FF2B5EF4-FFF2-40B4-BE49-F238E27FC236}">
                <a16:creationId xmlns:a16="http://schemas.microsoft.com/office/drawing/2014/main" id="{45A2886A-6C11-B8B2-6CEF-45D7240D7F2C}"/>
              </a:ext>
            </a:extLst>
          </p:cNvPr>
          <p:cNvPicPr>
            <a:picLocks noChangeAspect="1"/>
          </p:cNvPicPr>
          <p:nvPr/>
        </p:nvPicPr>
        <p:blipFill>
          <a:blip r:embed="rId3"/>
          <a:srcRect l="4361" t="1296" r="4324" b="5715"/>
          <a:stretch>
            <a:fillRect/>
          </a:stretch>
        </p:blipFill>
        <p:spPr>
          <a:xfrm>
            <a:off x="927758" y="1143910"/>
            <a:ext cx="2681682" cy="4454654"/>
          </a:xfrm>
          <a:prstGeom prst="rect">
            <a:avLst/>
          </a:prstGeom>
        </p:spPr>
      </p:pic>
    </p:spTree>
    <p:extLst>
      <p:ext uri="{BB962C8B-B14F-4D97-AF65-F5344CB8AC3E}">
        <p14:creationId xmlns:p14="http://schemas.microsoft.com/office/powerpoint/2010/main" val="35672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AEDEDB6-BB9E-5296-7276-97BC31B0A58C}"/>
              </a:ext>
            </a:extLst>
          </p:cNvPr>
          <p:cNvSpPr txBox="1"/>
          <p:nvPr/>
        </p:nvSpPr>
        <p:spPr>
          <a:xfrm>
            <a:off x="4945953" y="1037959"/>
            <a:ext cx="6299200" cy="6740307"/>
          </a:xfrm>
          <a:prstGeom prst="rect">
            <a:avLst/>
          </a:prstGeom>
          <a:noFill/>
        </p:spPr>
        <p:txBody>
          <a:bodyPr wrap="square">
            <a:spAutoFit/>
          </a:bodyPr>
          <a:lstStyle/>
          <a:p>
            <a:pPr marL="0" indent="0" algn="ctr">
              <a:buNone/>
            </a:pPr>
            <a:r>
              <a:rPr lang="en-GB" sz="2400" dirty="0">
                <a:latin typeface="Century" panose="02040604050505020304" pitchFamily="18" charset="0"/>
              </a:rPr>
              <a:t> The Stoll Film Company, which produced and distributed these films, was founded in April 1918 by Sir Oswald Stoll, a major British theatre figure who oversaw the London Coliseum and produced the first Royal Variety Performance in 1912. </a:t>
            </a:r>
          </a:p>
          <a:p>
            <a:pPr marL="0" indent="0" algn="ctr">
              <a:buNone/>
            </a:pPr>
            <a:endParaRPr lang="en-GB" sz="2400" dirty="0">
              <a:latin typeface="Century" panose="02040604050505020304" pitchFamily="18" charset="0"/>
            </a:endParaRPr>
          </a:p>
          <a:p>
            <a:pPr marL="0" indent="0" algn="ctr">
              <a:buNone/>
            </a:pPr>
            <a:r>
              <a:rPr lang="en-GB" sz="2400" dirty="0">
                <a:latin typeface="Century" panose="02040604050505020304" pitchFamily="18" charset="0"/>
              </a:rPr>
              <a:t>Stoll was, at its height, the largest UK film production company but suffered at the advent of the ‘talkies’ despite making several sound films in the late 1920s to early 1930s. The studio closed in 1933 after the release of its final film, </a:t>
            </a:r>
            <a:r>
              <a:rPr lang="en-GB" sz="2400" i="1" dirty="0">
                <a:latin typeface="Century" panose="02040604050505020304" pitchFamily="18" charset="0"/>
              </a:rPr>
              <a:t>Dick Turpin</a:t>
            </a:r>
            <a:r>
              <a:rPr lang="en-GB" sz="2400" dirty="0">
                <a:latin typeface="Century" panose="02040604050505020304" pitchFamily="18" charset="0"/>
              </a:rPr>
              <a:t>.</a:t>
            </a:r>
          </a:p>
          <a:p>
            <a:pPr marL="0" indent="0" algn="ctr">
              <a:buNone/>
            </a:pPr>
            <a:endParaRPr lang="en-GB" sz="2400" dirty="0">
              <a:latin typeface="Century" panose="02040604050505020304" pitchFamily="18" charset="0"/>
            </a:endParaRPr>
          </a:p>
          <a:p>
            <a:pPr marL="0" indent="0" algn="ctr">
              <a:buNone/>
            </a:pPr>
            <a:endParaRPr lang="en-GB" sz="2400" dirty="0">
              <a:latin typeface="Century" panose="02040604050505020304" pitchFamily="18" charset="0"/>
            </a:endParaRPr>
          </a:p>
          <a:p>
            <a:pPr marL="0" indent="0" algn="ctr">
              <a:buNone/>
            </a:pPr>
            <a:endParaRPr lang="en-GB" dirty="0">
              <a:latin typeface="Century" panose="02040604050505020304" pitchFamily="18" charset="0"/>
            </a:endParaRPr>
          </a:p>
          <a:p>
            <a:pPr marL="0" indent="0" algn="ctr">
              <a:buNone/>
            </a:pPr>
            <a:endParaRPr lang="en-GB" dirty="0">
              <a:latin typeface="Century" panose="02040604050505020304" pitchFamily="18" charset="0"/>
            </a:endParaRPr>
          </a:p>
          <a:p>
            <a:pPr marL="0" indent="0" algn="ctr">
              <a:buNone/>
            </a:pPr>
            <a:endParaRPr lang="en-GB" dirty="0">
              <a:latin typeface="Century" panose="02040604050505020304" pitchFamily="18" charset="0"/>
            </a:endParaRPr>
          </a:p>
          <a:p>
            <a:pPr marL="0" indent="0" algn="ctr">
              <a:buNone/>
            </a:pPr>
            <a:endParaRPr lang="en-GB" dirty="0">
              <a:latin typeface="Century" panose="02040604050505020304" pitchFamily="18" charset="0"/>
            </a:endParaRPr>
          </a:p>
        </p:txBody>
      </p:sp>
      <p:pic>
        <p:nvPicPr>
          <p:cNvPr id="9" name="Picture 8">
            <a:extLst>
              <a:ext uri="{FF2B5EF4-FFF2-40B4-BE49-F238E27FC236}">
                <a16:creationId xmlns:a16="http://schemas.microsoft.com/office/drawing/2014/main" id="{1264CAF1-9916-0878-10A8-3164AADFE912}"/>
              </a:ext>
            </a:extLst>
          </p:cNvPr>
          <p:cNvPicPr>
            <a:picLocks noChangeAspect="1"/>
          </p:cNvPicPr>
          <p:nvPr/>
        </p:nvPicPr>
        <p:blipFill>
          <a:blip r:embed="rId2"/>
          <a:stretch>
            <a:fillRect/>
          </a:stretch>
        </p:blipFill>
        <p:spPr>
          <a:xfrm>
            <a:off x="775397" y="1483006"/>
            <a:ext cx="3999106" cy="3891987"/>
          </a:xfrm>
          <a:prstGeom prst="rect">
            <a:avLst/>
          </a:prstGeom>
        </p:spPr>
      </p:pic>
    </p:spTree>
    <p:extLst>
      <p:ext uri="{BB962C8B-B14F-4D97-AF65-F5344CB8AC3E}">
        <p14:creationId xmlns:p14="http://schemas.microsoft.com/office/powerpoint/2010/main" val="3384514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45F573-EC22-B200-153E-B1D091AF4BC7}"/>
              </a:ext>
            </a:extLst>
          </p:cNvPr>
          <p:cNvSpPr>
            <a:spLocks noGrp="1"/>
          </p:cNvSpPr>
          <p:nvPr>
            <p:ph idx="1"/>
          </p:nvPr>
        </p:nvSpPr>
        <p:spPr>
          <a:xfrm>
            <a:off x="1625599" y="2724679"/>
            <a:ext cx="8940801" cy="1408642"/>
          </a:xfrm>
        </p:spPr>
        <p:txBody>
          <a:bodyPr>
            <a:normAutofit/>
          </a:bodyPr>
          <a:lstStyle/>
          <a:p>
            <a:pPr marL="0" indent="0" algn="ctr">
              <a:buNone/>
            </a:pPr>
            <a:r>
              <a:rPr lang="en-GB" sz="2400" dirty="0">
                <a:latin typeface="Century" panose="02040604050505020304" pitchFamily="18" charset="0"/>
              </a:rPr>
              <a:t>Programme notes for </a:t>
            </a:r>
            <a:r>
              <a:rPr lang="en-GB" sz="2400" i="1" dirty="0">
                <a:latin typeface="Century" panose="02040604050505020304" pitchFamily="18" charset="0"/>
              </a:rPr>
              <a:t>Silent Sherlock: Three Classic Cases</a:t>
            </a:r>
            <a:r>
              <a:rPr lang="en-GB" sz="2400" dirty="0">
                <a:latin typeface="Century" panose="02040604050505020304" pitchFamily="18" charset="0"/>
              </a:rPr>
              <a:t> written by Bryony Dixon are available online.</a:t>
            </a:r>
          </a:p>
        </p:txBody>
      </p:sp>
    </p:spTree>
    <p:extLst>
      <p:ext uri="{BB962C8B-B14F-4D97-AF65-F5344CB8AC3E}">
        <p14:creationId xmlns:p14="http://schemas.microsoft.com/office/powerpoint/2010/main" val="2187063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1616</TotalTime>
  <Words>550</Words>
  <Application>Microsoft Office PowerPoint</Application>
  <PresentationFormat>Widescreen</PresentationFormat>
  <Paragraphs>29</Paragraphs>
  <Slides>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Aptos</vt:lpstr>
      <vt:lpstr>Aptos Display</vt:lpstr>
      <vt:lpstr>Arial</vt:lpstr>
      <vt:lpstr>Century</vt:lpstr>
      <vt:lpstr>Office Theme</vt:lpstr>
      <vt:lpstr>Silent Sherlock:  Three Classic Cases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Eilish Campbell</dc:creator>
  <cp:lastModifiedBy>Alison Strauss</cp:lastModifiedBy>
  <cp:revision>2</cp:revision>
  <dcterms:created xsi:type="dcterms:W3CDTF">2026-03-10T19:57:30Z</dcterms:created>
  <dcterms:modified xsi:type="dcterms:W3CDTF">2026-03-18T09:49:54Z</dcterms:modified>
</cp:coreProperties>
</file>